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_rels/presentation.xml.rels" ContentType="application/vnd.openxmlformats-package.relationships+xml"/>
  <Override PartName="/ppt/media/image78.png" ContentType="image/png"/>
  <Override PartName="/ppt/media/image77.png" ContentType="image/png"/>
  <Override PartName="/ppt/media/image76.png" ContentType="image/png"/>
  <Override PartName="/ppt/media/image75.png" ContentType="image/png"/>
  <Override PartName="/ppt/media/image74.png" ContentType="image/png"/>
  <Override PartName="/ppt/media/image72.png" ContentType="image/png"/>
  <Override PartName="/ppt/media/image71.png" ContentType="image/png"/>
  <Override PartName="/ppt/media/image70.png" ContentType="image/png"/>
  <Override PartName="/ppt/media/image68.png" ContentType="image/png"/>
  <Override PartName="/ppt/media/image67.png" ContentType="image/png"/>
  <Override PartName="/ppt/media/image66.png" ContentType="image/png"/>
  <Override PartName="/ppt/media/image65.png" ContentType="image/png"/>
  <Override PartName="/ppt/media/image64.png" ContentType="image/png"/>
  <Override PartName="/ppt/media/image63.png" ContentType="image/png"/>
  <Override PartName="/ppt/media/image61.png" ContentType="image/png"/>
  <Override PartName="/ppt/media/image60.png" ContentType="image/png"/>
  <Override PartName="/ppt/media/image56.png" ContentType="image/png"/>
  <Override PartName="/ppt/media/image73.jpeg" ContentType="image/jpeg"/>
  <Override PartName="/ppt/media/image53.png" ContentType="image/png"/>
  <Override PartName="/ppt/media/image51.png" ContentType="image/png"/>
  <Override PartName="/ppt/media/image50.png" ContentType="image/png"/>
  <Override PartName="/ppt/media/image49.png" ContentType="image/png"/>
  <Override PartName="/ppt/media/image48.png" ContentType="image/png"/>
  <Override PartName="/ppt/media/image47.png" ContentType="image/png"/>
  <Override PartName="/ppt/media/image21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5.png" ContentType="image/png"/>
  <Override PartName="/ppt/media/image20.png" ContentType="image/png"/>
  <Override PartName="/ppt/media/image55.png" ContentType="image/png"/>
  <Override PartName="/ppt/media/image5.png" ContentType="image/png"/>
  <Override PartName="/ppt/media/image13.png" ContentType="image/png"/>
  <Override PartName="/ppt/media/image54.png" ContentType="image/png"/>
  <Override PartName="/ppt/media/image4.png" ContentType="image/png"/>
  <Override PartName="/ppt/media/image39.png" ContentType="image/png"/>
  <Override PartName="/ppt/media/image12.png" ContentType="image/png"/>
  <Override PartName="/ppt/media/image16.png" ContentType="image/png"/>
  <Override PartName="/ppt/media/image57.png" ContentType="image/png"/>
  <Override PartName="/ppt/media/image7.png" ContentType="image/png"/>
  <Override PartName="/ppt/media/image62.jpeg" ContentType="image/jpeg"/>
  <Override PartName="/ppt/media/image52.png" ContentType="image/png"/>
  <Override PartName="/ppt/media/image2.png" ContentType="image/png"/>
  <Override PartName="/ppt/media/image37.png" ContentType="image/png"/>
  <Override PartName="/ppt/media/image11.png" ContentType="image/png"/>
  <Override PartName="/ppt/media/image1.jpeg" ContentType="image/jpeg"/>
  <Override PartName="/ppt/media/image41.png" ContentType="image/png"/>
  <Override PartName="/ppt/media/image22.png" ContentType="image/png"/>
  <Override PartName="/ppt/media/image46.jpeg" ContentType="image/jpeg"/>
  <Override PartName="/ppt/media/image58.png" ContentType="image/png"/>
  <Override PartName="/ppt/media/image6.jpeg" ContentType="image/jpeg"/>
  <Override PartName="/ppt/media/image8.png" ContentType="image/png"/>
  <Override PartName="/ppt/media/image14.jpeg" ContentType="image/jpeg"/>
  <Override PartName="/ppt/media/image23.png" ContentType="image/png"/>
  <Override PartName="/ppt/media/image69.png" ContentType="image/png"/>
  <Override PartName="/ppt/media/image10.png" ContentType="image/png"/>
  <Override PartName="/ppt/media/image59.png" ContentType="image/png"/>
  <Override PartName="/ppt/media/image9.png" ContentType="image/png"/>
  <Override PartName="/ppt/media/image24.png" ContentType="image/png"/>
  <Override PartName="/ppt/media/image25.jpeg" ContentType="image/jpeg"/>
  <Override PartName="/ppt/media/image26.png" ContentType="image/png"/>
  <Override PartName="/ppt/media/image27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jpeg" ContentType="image/jpeg"/>
  <Override PartName="/ppt/media/image33.png" ContentType="image/png"/>
  <Override PartName="/ppt/media/image34.png" ContentType="image/png"/>
  <Override PartName="/ppt/media/image3.jpeg" ContentType="image/jpeg"/>
  <Override PartName="/ppt/media/image28.png" ContentType="image/png"/>
  <Override PartName="/ppt/media/image35.jpeg" ContentType="image/jpeg"/>
  <Override PartName="/ppt/media/image36.png" ContentType="image/png"/>
  <Override PartName="/ppt/media/image79.jpeg" ContentType="image/jpeg"/>
  <Override PartName="/ppt/media/image38.png" ContentType="image/png"/>
  <Override PartName="/ppt/media/image40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slides/slide8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1522075" cy="64801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720" cy="1387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908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76000" y="3479040"/>
            <a:ext cx="1036908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720" cy="1387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5980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889240" y="1516320"/>
            <a:ext cx="505980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76000" y="3479040"/>
            <a:ext cx="505980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889240" y="3479040"/>
            <a:ext cx="505980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720" cy="1387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333864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082040" y="1516320"/>
            <a:ext cx="333864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588080" y="1516320"/>
            <a:ext cx="333864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76000" y="3479040"/>
            <a:ext cx="333864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082040" y="3479040"/>
            <a:ext cx="333864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7588080" y="3479040"/>
            <a:ext cx="333864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720" cy="1387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76000" y="1516320"/>
            <a:ext cx="10369080" cy="3757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720" cy="1387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9080" cy="3757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720" cy="1387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59800" cy="3757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889240" y="1516320"/>
            <a:ext cx="5059800" cy="3757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720" cy="1387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864000" y="2013120"/>
            <a:ext cx="9792720" cy="6434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720" cy="1387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5980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889240" y="1516320"/>
            <a:ext cx="5059800" cy="3757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76000" y="3479040"/>
            <a:ext cx="505980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720" cy="1387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76000" y="1516320"/>
            <a:ext cx="10369080" cy="3757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720" cy="1387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59800" cy="3757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889240" y="1516320"/>
            <a:ext cx="505980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889240" y="3479040"/>
            <a:ext cx="505980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720" cy="1387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5980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889240" y="1516320"/>
            <a:ext cx="505980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76000" y="3479040"/>
            <a:ext cx="1036908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720" cy="1387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908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76000" y="3479040"/>
            <a:ext cx="1036908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720" cy="1387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5980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889240" y="1516320"/>
            <a:ext cx="505980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76000" y="3479040"/>
            <a:ext cx="505980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889240" y="3479040"/>
            <a:ext cx="505980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720" cy="1387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333864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082040" y="1516320"/>
            <a:ext cx="333864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7588080" y="1516320"/>
            <a:ext cx="333864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76000" y="3479040"/>
            <a:ext cx="333864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082040" y="3479040"/>
            <a:ext cx="333864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7588080" y="3479040"/>
            <a:ext cx="333864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720" cy="1387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9080" cy="3757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720" cy="1387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59800" cy="3757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889240" y="1516320"/>
            <a:ext cx="5059800" cy="3757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720" cy="1387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864000" y="2013120"/>
            <a:ext cx="9792720" cy="6434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720" cy="1387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5980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889240" y="1516320"/>
            <a:ext cx="5059800" cy="3757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76000" y="3479040"/>
            <a:ext cx="505980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720" cy="1387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59800" cy="3757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889240" y="1516320"/>
            <a:ext cx="505980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889240" y="3479040"/>
            <a:ext cx="505980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720" cy="1387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5980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889240" y="1516320"/>
            <a:ext cx="505980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76000" y="3479040"/>
            <a:ext cx="10369080" cy="1792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2720" cy="1387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9080" cy="3757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76000" y="258480"/>
            <a:ext cx="10369440" cy="1081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9440" cy="3758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jpe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5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image" Target="../media/image59.png"/><Relationship Id="rId15" Type="http://schemas.openxmlformats.org/officeDocument/2006/relationships/image" Target="../media/image60.png"/><Relationship Id="rId16" Type="http://schemas.openxmlformats.org/officeDocument/2006/relationships/image" Target="../media/image61.png"/><Relationship Id="rId17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9" Type="http://schemas.openxmlformats.org/officeDocument/2006/relationships/image" Target="../media/image70.png"/><Relationship Id="rId10" Type="http://schemas.openxmlformats.org/officeDocument/2006/relationships/image" Target="../media/image71.png"/><Relationship Id="rId11" Type="http://schemas.openxmlformats.org/officeDocument/2006/relationships/image" Target="../media/image72.png"/><Relationship Id="rId1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3.jpeg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jpeg"/><Relationship Id="rId8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3" descr=""/>
          <p:cNvPicPr/>
          <p:nvPr/>
        </p:nvPicPr>
        <p:blipFill>
          <a:blip r:embed="rId1"/>
          <a:stretch/>
        </p:blipFill>
        <p:spPr>
          <a:xfrm>
            <a:off x="5040" y="-360"/>
            <a:ext cx="11520360" cy="6478920"/>
          </a:xfrm>
          <a:prstGeom prst="rect">
            <a:avLst/>
          </a:prstGeom>
          <a:ln>
            <a:noFill/>
          </a:ln>
        </p:spPr>
      </p:pic>
      <p:pic>
        <p:nvPicPr>
          <p:cNvPr id="77" name="Picture 5" descr=""/>
          <p:cNvPicPr/>
          <p:nvPr/>
        </p:nvPicPr>
        <p:blipFill>
          <a:blip r:embed="rId2"/>
          <a:srcRect l="18220" t="23813" r="51827" b="38648"/>
          <a:stretch/>
        </p:blipFill>
        <p:spPr>
          <a:xfrm>
            <a:off x="1377000" y="1349280"/>
            <a:ext cx="8856000" cy="4581720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621000" y="2088000"/>
            <a:ext cx="10368000" cy="155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c00000"/>
                </a:solidFill>
                <a:latin typeface="Arial Black"/>
                <a:ea typeface="DejaVu Sans"/>
              </a:rPr>
              <a:t>ПРОЕКТ 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c00000"/>
                </a:solidFill>
                <a:latin typeface="Arial Black"/>
                <a:ea typeface="DejaVu Sans"/>
              </a:rPr>
              <a:t>МОЙ СЕМЕЙНЫЙ ЦЕНТР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868680" y="5039640"/>
            <a:ext cx="9792720" cy="112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3" descr=""/>
          <p:cNvPicPr/>
          <p:nvPr/>
        </p:nvPicPr>
        <p:blipFill>
          <a:blip r:embed="rId1"/>
          <a:stretch/>
        </p:blipFill>
        <p:spPr>
          <a:xfrm>
            <a:off x="-71640" y="0"/>
            <a:ext cx="11593440" cy="6478920"/>
          </a:xfrm>
          <a:prstGeom prst="rect">
            <a:avLst/>
          </a:prstGeom>
          <a:ln>
            <a:noFill/>
          </a:ln>
        </p:spPr>
      </p:pic>
      <p:pic>
        <p:nvPicPr>
          <p:cNvPr id="81" name="Picture 5" descr=""/>
          <p:cNvPicPr/>
          <p:nvPr/>
        </p:nvPicPr>
        <p:blipFill>
          <a:blip r:embed="rId2"/>
          <a:srcRect l="18220" t="23813" r="51827" b="38648"/>
          <a:stretch/>
        </p:blipFill>
        <p:spPr>
          <a:xfrm>
            <a:off x="1404360" y="359640"/>
            <a:ext cx="8856000" cy="5571000"/>
          </a:xfrm>
          <a:prstGeom prst="rect">
            <a:avLst/>
          </a:prstGeom>
          <a:ln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216000" y="194400"/>
            <a:ext cx="10944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70c0"/>
                </a:solidFill>
                <a:latin typeface="Arial Black"/>
                <a:ea typeface="DejaVu Sans"/>
              </a:rPr>
              <a:t>КЛЮЧЕВАЯ ЗАДАЧА РЕГИОНА - ДЕМОГРАФИЯ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216000" y="842760"/>
            <a:ext cx="10873800" cy="7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Arial"/>
                <a:ea typeface="DejaVu Sans"/>
              </a:rPr>
              <a:t>РЕАЛИЗУЕТСЯ «ДОРОЖНАЯ КАРТА» ПО ДОСТИЖЕНИЮ ЦЕЛЕВЫХ ПОКАЗАТЕЛЕЙ </a:t>
            </a:r>
            <a:br/>
            <a:r>
              <a:rPr b="1" lang="ru-RU" sz="2000" spc="-1" strike="noStrike">
                <a:solidFill>
                  <a:srgbClr val="002060"/>
                </a:solidFill>
                <a:latin typeface="Arial"/>
                <a:ea typeface="DejaVu Sans"/>
              </a:rPr>
              <a:t>В СФЕРЕ ДЕМОГРАФИИ НА ТЕРРИТОРИИ ТУЛЬСКОЙ ОБЛАСТИ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896400" y="2151360"/>
            <a:ext cx="10226160" cy="577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2060"/>
                </a:solidFill>
                <a:latin typeface="Arial"/>
                <a:ea typeface="DejaVu Sans"/>
              </a:rPr>
              <a:t>ПОВЫШЕНИЕ ЭФФЕКТИВНОСТИ ОКАЗАНИЯ ДОСТУПНОЙ КОМПЛЕКСНОЙ СОЦИАЛЬНОЙ ПОМОЩИ СЕМЬЕ И ДЕТЯМ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85" name="CustomShape 4"/>
          <p:cNvSpPr/>
          <p:nvPr/>
        </p:nvSpPr>
        <p:spPr>
          <a:xfrm>
            <a:off x="864360" y="2853000"/>
            <a:ext cx="10226160" cy="577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2060"/>
                </a:solidFill>
                <a:latin typeface="Arial"/>
                <a:ea typeface="DejaVu Sans"/>
              </a:rPr>
              <a:t>УКРЕПЛЕНИЕ ИНСТИТУТА СЕМЬИ И БРАКА, ПРОФИЛАКТИКА РАЗВОДОВ, АБОРТОВ, ОТКАЗОВ</a:t>
            </a:r>
            <a:br/>
            <a:r>
              <a:rPr b="0" lang="ru-RU" sz="1600" spc="-1" strike="noStrike">
                <a:solidFill>
                  <a:srgbClr val="002060"/>
                </a:solidFill>
                <a:latin typeface="Arial"/>
                <a:ea typeface="DejaVu Sans"/>
              </a:rPr>
              <a:t>ОТ НОВОРОЖДЕННЫХ, РИСКОВ ПОПАДАНИЯ СЕМЬИ В ТРУДНУЮ ЖИЗНЕННУЮ СИТУАЦИЮ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86" name="CustomShape 5"/>
          <p:cNvSpPr/>
          <p:nvPr/>
        </p:nvSpPr>
        <p:spPr>
          <a:xfrm>
            <a:off x="173880" y="5752440"/>
            <a:ext cx="49687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2060"/>
                </a:solidFill>
                <a:latin typeface="Arial Black"/>
                <a:ea typeface="DejaVu Sans"/>
              </a:rPr>
              <a:t>КРИЗИСНЫЙ ЦЕНТР ПОМОЩИ ЖЕНЩИНАМ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87" name="CustomShape 6"/>
          <p:cNvSpPr/>
          <p:nvPr/>
        </p:nvSpPr>
        <p:spPr>
          <a:xfrm>
            <a:off x="6232680" y="5669640"/>
            <a:ext cx="505512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2060"/>
                </a:solidFill>
                <a:latin typeface="Arial Black"/>
                <a:ea typeface="DejaVu Sans"/>
              </a:rPr>
              <a:t>ОБЛАСТНОЙ ЦЕНТР СОЦИАЛЬНОЙ ПОМОЩИ СЕМЬЕ И ДЕТЯМ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88" name="CustomShape 7"/>
          <p:cNvSpPr/>
          <p:nvPr/>
        </p:nvSpPr>
        <p:spPr>
          <a:xfrm>
            <a:off x="863280" y="1656000"/>
            <a:ext cx="10240560" cy="333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2060"/>
                </a:solidFill>
                <a:latin typeface="Arial"/>
                <a:ea typeface="DejaVu Sans"/>
              </a:rPr>
              <a:t>СТАБИЛИЗАЦИЯ ЧИСЛЕННОСТИ И СОСТАВА НАСЕЛЕНИЯ ТУЛЬСКОЙ ОБЛАСТИ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89" name="Picture 2" descr=""/>
          <p:cNvPicPr/>
          <p:nvPr/>
        </p:nvPicPr>
        <p:blipFill>
          <a:blip r:embed="rId3"/>
          <a:srcRect l="55390" t="20117" r="40407" b="68332"/>
          <a:stretch/>
        </p:blipFill>
        <p:spPr>
          <a:xfrm>
            <a:off x="10915920" y="143640"/>
            <a:ext cx="461520" cy="647640"/>
          </a:xfrm>
          <a:prstGeom prst="rect">
            <a:avLst/>
          </a:prstGeom>
          <a:ln>
            <a:noFill/>
          </a:ln>
        </p:spPr>
      </p:pic>
      <p:pic>
        <p:nvPicPr>
          <p:cNvPr id="90" name="Рисунок 18" descr=""/>
          <p:cNvPicPr/>
          <p:nvPr/>
        </p:nvPicPr>
        <p:blipFill>
          <a:blip r:embed="rId4"/>
          <a:stretch/>
        </p:blipFill>
        <p:spPr>
          <a:xfrm>
            <a:off x="191160" y="2207160"/>
            <a:ext cx="635760" cy="584280"/>
          </a:xfrm>
          <a:prstGeom prst="rect">
            <a:avLst/>
          </a:prstGeom>
          <a:ln>
            <a:noFill/>
          </a:ln>
        </p:spPr>
      </p:pic>
      <p:sp>
        <p:nvSpPr>
          <p:cNvPr id="91" name="CustomShape 8"/>
          <p:cNvSpPr/>
          <p:nvPr/>
        </p:nvSpPr>
        <p:spPr>
          <a:xfrm>
            <a:off x="5142960" y="4040640"/>
            <a:ext cx="1191240" cy="139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2" name="Рисунок 20" descr=""/>
          <p:cNvPicPr/>
          <p:nvPr/>
        </p:nvPicPr>
        <p:blipFill>
          <a:blip r:embed="rId5"/>
          <a:stretch/>
        </p:blipFill>
        <p:spPr>
          <a:xfrm>
            <a:off x="204840" y="2862720"/>
            <a:ext cx="574920" cy="574920"/>
          </a:xfrm>
          <a:prstGeom prst="rect">
            <a:avLst/>
          </a:prstGeom>
          <a:ln>
            <a:noFill/>
          </a:ln>
        </p:spPr>
      </p:pic>
      <p:pic>
        <p:nvPicPr>
          <p:cNvPr id="93" name="Picture 3" descr=""/>
          <p:cNvPicPr/>
          <p:nvPr/>
        </p:nvPicPr>
        <p:blipFill>
          <a:blip r:embed="rId6"/>
          <a:srcRect l="25973" t="12830" r="42294" b="24683"/>
          <a:stretch/>
        </p:blipFill>
        <p:spPr>
          <a:xfrm>
            <a:off x="2808720" y="3666600"/>
            <a:ext cx="2061000" cy="2069280"/>
          </a:xfrm>
          <a:prstGeom prst="rect">
            <a:avLst/>
          </a:prstGeom>
          <a:ln>
            <a:noFill/>
          </a:ln>
        </p:spPr>
      </p:pic>
      <p:pic>
        <p:nvPicPr>
          <p:cNvPr id="94" name="Рисунок 13" descr=""/>
          <p:cNvPicPr/>
          <p:nvPr/>
        </p:nvPicPr>
        <p:blipFill>
          <a:blip r:embed="rId7"/>
          <a:stretch/>
        </p:blipFill>
        <p:spPr>
          <a:xfrm>
            <a:off x="754560" y="3713040"/>
            <a:ext cx="2053800" cy="2053800"/>
          </a:xfrm>
          <a:prstGeom prst="rect">
            <a:avLst/>
          </a:prstGeom>
          <a:ln>
            <a:noFill/>
          </a:ln>
        </p:spPr>
      </p:pic>
      <p:pic>
        <p:nvPicPr>
          <p:cNvPr id="95" name="Рисунок 16" descr=""/>
          <p:cNvPicPr/>
          <p:nvPr/>
        </p:nvPicPr>
        <p:blipFill>
          <a:blip r:embed="rId8"/>
          <a:stretch/>
        </p:blipFill>
        <p:spPr>
          <a:xfrm>
            <a:off x="8714880" y="3428280"/>
            <a:ext cx="2374920" cy="2374920"/>
          </a:xfrm>
          <a:prstGeom prst="rect">
            <a:avLst/>
          </a:prstGeom>
          <a:ln>
            <a:noFill/>
          </a:ln>
        </p:spPr>
      </p:pic>
      <p:pic>
        <p:nvPicPr>
          <p:cNvPr id="96" name="Рисунок 17" descr=""/>
          <p:cNvPicPr/>
          <p:nvPr/>
        </p:nvPicPr>
        <p:blipFill>
          <a:blip r:embed="rId9"/>
          <a:stretch/>
        </p:blipFill>
        <p:spPr>
          <a:xfrm>
            <a:off x="6425640" y="3521880"/>
            <a:ext cx="2288520" cy="2288520"/>
          </a:xfrm>
          <a:prstGeom prst="rect">
            <a:avLst/>
          </a:prstGeom>
          <a:ln>
            <a:noFill/>
          </a:ln>
        </p:spPr>
      </p:pic>
      <p:pic>
        <p:nvPicPr>
          <p:cNvPr id="97" name="Picture 3" descr=""/>
          <p:cNvPicPr/>
          <p:nvPr/>
        </p:nvPicPr>
        <p:blipFill>
          <a:blip r:embed="rId10"/>
          <a:srcRect l="57364" t="37381" r="36317" b="49738"/>
          <a:stretch/>
        </p:blipFill>
        <p:spPr>
          <a:xfrm>
            <a:off x="216000" y="1615320"/>
            <a:ext cx="552600" cy="535680"/>
          </a:xfrm>
          <a:prstGeom prst="rect">
            <a:avLst/>
          </a:prstGeom>
          <a:ln>
            <a:noFill/>
          </a:ln>
        </p:spPr>
      </p:pic>
      <p:pic>
        <p:nvPicPr>
          <p:cNvPr id="98" name="Рисунок 19" descr=""/>
          <p:cNvPicPr/>
          <p:nvPr/>
        </p:nvPicPr>
        <p:blipFill>
          <a:blip r:embed="rId11"/>
          <a:srcRect l="18079" t="17182" r="15294" b="21076"/>
          <a:stretch/>
        </p:blipFill>
        <p:spPr>
          <a:xfrm>
            <a:off x="5085720" y="4154400"/>
            <a:ext cx="1180080" cy="1093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11520360" cy="6478920"/>
          </a:xfrm>
          <a:prstGeom prst="rect">
            <a:avLst/>
          </a:prstGeom>
          <a:ln>
            <a:noFill/>
          </a:ln>
        </p:spPr>
      </p:pic>
      <p:pic>
        <p:nvPicPr>
          <p:cNvPr id="100" name="Picture 5" descr=""/>
          <p:cNvPicPr/>
          <p:nvPr/>
        </p:nvPicPr>
        <p:blipFill>
          <a:blip r:embed="rId2"/>
          <a:srcRect l="18220" t="23813" r="51827" b="38648"/>
          <a:stretch/>
        </p:blipFill>
        <p:spPr>
          <a:xfrm>
            <a:off x="1512720" y="1556280"/>
            <a:ext cx="8856000" cy="4031280"/>
          </a:xfrm>
          <a:prstGeom prst="rect">
            <a:avLst/>
          </a:prstGeom>
          <a:ln>
            <a:noFill/>
          </a:ln>
        </p:spPr>
      </p:pic>
      <p:pic>
        <p:nvPicPr>
          <p:cNvPr id="101" name="Picture 5" descr=""/>
          <p:cNvPicPr/>
          <p:nvPr/>
        </p:nvPicPr>
        <p:blipFill>
          <a:blip r:embed="rId3"/>
          <a:srcRect l="18220" t="23813" r="51827" b="38648"/>
          <a:stretch/>
        </p:blipFill>
        <p:spPr>
          <a:xfrm>
            <a:off x="1312920" y="374040"/>
            <a:ext cx="8856000" cy="5472360"/>
          </a:xfrm>
          <a:prstGeom prst="rect">
            <a:avLst/>
          </a:prstGeom>
          <a:ln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231120" y="174240"/>
            <a:ext cx="109447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70c0"/>
                </a:solidFill>
                <a:latin typeface="Arial Black"/>
                <a:ea typeface="DejaVu Sans"/>
              </a:rPr>
              <a:t>СОЦИАЛЬНАЯ ПОМОЩЬ СЕМЬЕ: СЕГОДНЯ И ЗАВТРА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1161720" y="4003200"/>
            <a:ext cx="61203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Arial"/>
                <a:ea typeface="DejaVu Sans"/>
              </a:rPr>
              <a:t>ЕДИНАЯ БАЗА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Arial"/>
                <a:ea typeface="DejaVu Sans"/>
              </a:rPr>
              <a:t>ПРОБЛЕМ И ОБРАЩЕНИЙ СЕМЬИ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04" name="CustomShape 3"/>
          <p:cNvSpPr/>
          <p:nvPr/>
        </p:nvSpPr>
        <p:spPr>
          <a:xfrm>
            <a:off x="6602040" y="2602440"/>
            <a:ext cx="612036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Arial"/>
                <a:ea typeface="DejaVu Sans"/>
              </a:rPr>
              <a:t>КОМФОРТНАЯ НАВИГАЦИЯ </a:t>
            </a:r>
            <a:br/>
            <a:r>
              <a:rPr b="0" lang="ru-RU" sz="2000" spc="-1" strike="noStrike">
                <a:solidFill>
                  <a:srgbClr val="002060"/>
                </a:solidFill>
                <a:latin typeface="Arial"/>
                <a:ea typeface="DejaVu Sans"/>
              </a:rPr>
              <a:t>ПРИ ПОЛУЧЕНИИ УСЛУГ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105" name="CustomShape 4"/>
          <p:cNvSpPr/>
          <p:nvPr/>
        </p:nvSpPr>
        <p:spPr>
          <a:xfrm>
            <a:off x="1312920" y="5308560"/>
            <a:ext cx="97977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Arial"/>
                <a:ea typeface="DejaVu Sans"/>
              </a:rPr>
              <a:t>СОКРАЩЕНИЕ КОЛИЧЕСТВА ВЗАИМОДЕЙСТВИЙ ЗАЯВИТЕЛЯ</a:t>
            </a:r>
            <a:br/>
            <a:r>
              <a:rPr b="0" lang="ru-RU" sz="2000" spc="-1" strike="noStrike">
                <a:solidFill>
                  <a:srgbClr val="002060"/>
                </a:solidFill>
                <a:latin typeface="Arial"/>
                <a:ea typeface="DejaVu Sans"/>
              </a:rPr>
              <a:t>С ДОЛЖНОСТНЫМИ ЛИЦАМИ ДРУГИХ ВЕДОМСТВ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06" name="CustomShape 5"/>
          <p:cNvSpPr/>
          <p:nvPr/>
        </p:nvSpPr>
        <p:spPr>
          <a:xfrm>
            <a:off x="5528880" y="594360"/>
            <a:ext cx="5646600" cy="21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7030a0"/>
                </a:solidFill>
                <a:latin typeface="Arial Black"/>
                <a:ea typeface="DejaVu Sans"/>
              </a:rPr>
              <a:t>8 (800) 200-01-22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30a0"/>
                </a:solidFill>
                <a:latin typeface="Arial"/>
                <a:ea typeface="DejaVu Sans"/>
              </a:rPr>
              <a:t>ДЕТСКИЙ ТЕЛЕФОН ДОВЕРИЯ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07" name="Рисунок 7" descr=""/>
          <p:cNvPicPr/>
          <p:nvPr/>
        </p:nvPicPr>
        <p:blipFill>
          <a:blip r:embed="rId4"/>
          <a:stretch/>
        </p:blipFill>
        <p:spPr>
          <a:xfrm>
            <a:off x="269640" y="3986280"/>
            <a:ext cx="830520" cy="830520"/>
          </a:xfrm>
          <a:prstGeom prst="rect">
            <a:avLst/>
          </a:prstGeom>
          <a:ln>
            <a:noFill/>
          </a:ln>
        </p:spPr>
      </p:pic>
      <p:pic>
        <p:nvPicPr>
          <p:cNvPr id="108" name="Рисунок 9" descr=""/>
          <p:cNvPicPr/>
          <p:nvPr/>
        </p:nvPicPr>
        <p:blipFill>
          <a:blip r:embed="rId5"/>
          <a:stretch/>
        </p:blipFill>
        <p:spPr>
          <a:xfrm>
            <a:off x="5703480" y="2624040"/>
            <a:ext cx="898200" cy="898200"/>
          </a:xfrm>
          <a:prstGeom prst="rect">
            <a:avLst/>
          </a:prstGeom>
          <a:ln>
            <a:noFill/>
          </a:ln>
        </p:spPr>
      </p:pic>
      <p:pic>
        <p:nvPicPr>
          <p:cNvPr id="109" name="Рисунок 11" descr=""/>
          <p:cNvPicPr/>
          <p:nvPr/>
        </p:nvPicPr>
        <p:blipFill>
          <a:blip r:embed="rId6"/>
          <a:stretch/>
        </p:blipFill>
        <p:spPr>
          <a:xfrm>
            <a:off x="231120" y="5159520"/>
            <a:ext cx="1014480" cy="856800"/>
          </a:xfrm>
          <a:prstGeom prst="rect">
            <a:avLst/>
          </a:prstGeom>
          <a:ln>
            <a:noFill/>
          </a:ln>
        </p:spPr>
      </p:pic>
      <p:sp>
        <p:nvSpPr>
          <p:cNvPr id="110" name="CustomShape 6"/>
          <p:cNvSpPr/>
          <p:nvPr/>
        </p:nvSpPr>
        <p:spPr>
          <a:xfrm>
            <a:off x="12240" y="519480"/>
            <a:ext cx="5506560" cy="179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7200" spc="-1" strike="noStrike">
                <a:solidFill>
                  <a:srgbClr val="c00000"/>
                </a:solidFill>
                <a:latin typeface="Arial Black"/>
                <a:ea typeface="DejaVu Sans"/>
              </a:rPr>
              <a:t>129</a:t>
            </a:r>
            <a:endParaRPr b="0" lang="ru-RU" sz="7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c00000"/>
                </a:solidFill>
                <a:latin typeface="Arial"/>
                <a:ea typeface="DejaVu Sans"/>
              </a:rPr>
              <a:t>ЕДИНЫЙ НОМЕР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c00000"/>
                </a:solidFill>
                <a:latin typeface="Arial"/>
                <a:ea typeface="DejaVu Sans"/>
              </a:rPr>
              <a:t>ПОМОЩИ СЕМЬЕ И ДЕТЯМ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11" name="CustomShape 7"/>
          <p:cNvSpPr/>
          <p:nvPr/>
        </p:nvSpPr>
        <p:spPr>
          <a:xfrm>
            <a:off x="1154880" y="2756520"/>
            <a:ext cx="61041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Arial"/>
                <a:ea typeface="DejaVu Sans"/>
              </a:rPr>
              <a:t>ЕДИНЫЕ ПОДХОДЫ К ОКАЗАНИЮ ПСИХОЛОГИЧЕСКОЙ ПОМОЩИ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12" name="Рисунок 24" descr=""/>
          <p:cNvPicPr/>
          <p:nvPr/>
        </p:nvPicPr>
        <p:blipFill>
          <a:blip r:embed="rId7"/>
          <a:stretch/>
        </p:blipFill>
        <p:spPr>
          <a:xfrm>
            <a:off x="208440" y="2696040"/>
            <a:ext cx="952920" cy="828720"/>
          </a:xfrm>
          <a:prstGeom prst="rect">
            <a:avLst/>
          </a:prstGeom>
          <a:ln>
            <a:noFill/>
          </a:ln>
        </p:spPr>
      </p:pic>
      <p:pic>
        <p:nvPicPr>
          <p:cNvPr id="113" name="Picture 2" descr=""/>
          <p:cNvPicPr/>
          <p:nvPr/>
        </p:nvPicPr>
        <p:blipFill>
          <a:blip r:embed="rId8"/>
          <a:srcRect l="55390" t="20117" r="40407" b="68332"/>
          <a:stretch/>
        </p:blipFill>
        <p:spPr>
          <a:xfrm>
            <a:off x="10915920" y="143640"/>
            <a:ext cx="461520" cy="647640"/>
          </a:xfrm>
          <a:prstGeom prst="rect">
            <a:avLst/>
          </a:prstGeom>
          <a:ln>
            <a:noFill/>
          </a:ln>
        </p:spPr>
      </p:pic>
      <p:sp>
        <p:nvSpPr>
          <p:cNvPr id="114" name="CustomShape 8"/>
          <p:cNvSpPr/>
          <p:nvPr/>
        </p:nvSpPr>
        <p:spPr>
          <a:xfrm>
            <a:off x="6319080" y="3864240"/>
            <a:ext cx="664452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Arial"/>
                <a:ea typeface="DejaVu Sans"/>
              </a:rPr>
              <a:t>ЭКСКЛЮЗИВНАЯ ИНТЕЛЛЕКТУАЛЬНАЯ СОБСТВЕННОСТЬ И ОБУЧАЮЩИЕ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Arial"/>
                <a:ea typeface="DejaVu Sans"/>
              </a:rPr>
              <a:t>ПРОГРАММЫ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15" name="Рисунок 12" descr=""/>
          <p:cNvPicPr/>
          <p:nvPr/>
        </p:nvPicPr>
        <p:blipFill>
          <a:blip r:embed="rId9"/>
          <a:srcRect l="16586" t="-130" r="16502" b="0"/>
          <a:stretch/>
        </p:blipFill>
        <p:spPr>
          <a:xfrm>
            <a:off x="5555520" y="3995280"/>
            <a:ext cx="852480" cy="831960"/>
          </a:xfrm>
          <a:prstGeom prst="rect">
            <a:avLst/>
          </a:prstGeom>
          <a:ln>
            <a:noFill/>
          </a:ln>
        </p:spPr>
      </p:pic>
      <p:pic>
        <p:nvPicPr>
          <p:cNvPr id="116" name="Рисунок 27" descr=""/>
          <p:cNvPicPr/>
          <p:nvPr/>
        </p:nvPicPr>
        <p:blipFill>
          <a:blip r:embed="rId10"/>
          <a:srcRect l="18079" t="17182" r="15294" b="21076"/>
          <a:stretch/>
        </p:blipFill>
        <p:spPr>
          <a:xfrm>
            <a:off x="269640" y="658080"/>
            <a:ext cx="1323360" cy="1226160"/>
          </a:xfrm>
          <a:prstGeom prst="rect">
            <a:avLst/>
          </a:prstGeom>
          <a:ln>
            <a:noFill/>
          </a:ln>
        </p:spPr>
      </p:pic>
      <p:pic>
        <p:nvPicPr>
          <p:cNvPr id="117" name="Рисунок 14" descr=""/>
          <p:cNvPicPr/>
          <p:nvPr/>
        </p:nvPicPr>
        <p:blipFill>
          <a:blip r:embed="rId11"/>
          <a:stretch/>
        </p:blipFill>
        <p:spPr>
          <a:xfrm>
            <a:off x="4196880" y="654840"/>
            <a:ext cx="1271880" cy="1280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576000" y="259560"/>
            <a:ext cx="10368720" cy="107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9" name="Рисунок 3" descr=""/>
          <p:cNvPicPr/>
          <p:nvPr/>
        </p:nvPicPr>
        <p:blipFill>
          <a:blip r:embed="rId1"/>
          <a:stretch/>
        </p:blipFill>
        <p:spPr>
          <a:xfrm>
            <a:off x="720" y="-10440"/>
            <a:ext cx="11520360" cy="6478920"/>
          </a:xfrm>
          <a:prstGeom prst="rect">
            <a:avLst/>
          </a:prstGeom>
          <a:ln>
            <a:noFill/>
          </a:ln>
        </p:spPr>
      </p:pic>
      <p:pic>
        <p:nvPicPr>
          <p:cNvPr id="120" name="Picture 5" descr=""/>
          <p:cNvPicPr/>
          <p:nvPr/>
        </p:nvPicPr>
        <p:blipFill>
          <a:blip r:embed="rId2"/>
          <a:srcRect l="18220" t="23813" r="51827" b="38648"/>
          <a:stretch/>
        </p:blipFill>
        <p:spPr>
          <a:xfrm>
            <a:off x="1543680" y="345960"/>
            <a:ext cx="8856000" cy="5227920"/>
          </a:xfrm>
          <a:prstGeom prst="rect">
            <a:avLst/>
          </a:prstGeom>
          <a:ln>
            <a:noFill/>
          </a:ln>
        </p:spPr>
      </p:pic>
      <p:sp>
        <p:nvSpPr>
          <p:cNvPr id="121" name="CustomShape 2"/>
          <p:cNvSpPr/>
          <p:nvPr/>
        </p:nvSpPr>
        <p:spPr>
          <a:xfrm>
            <a:off x="-215640" y="151200"/>
            <a:ext cx="115210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300" spc="-1" strike="noStrike">
                <a:solidFill>
                  <a:srgbClr val="558ed5"/>
                </a:solidFill>
                <a:latin typeface="Arial Black"/>
                <a:ea typeface="DejaVu Sans"/>
              </a:rPr>
              <a:t>СТРУКТУРА ЦЕНТРА СОЦИАЛЬНОЙ ПОМОЩИ СЕМЬЕ И ДЕТЯМ</a:t>
            </a:r>
            <a:endParaRPr b="0" lang="ru-RU" sz="2300" spc="-1" strike="noStrike"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300600" y="981360"/>
            <a:ext cx="3307680" cy="3618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2060"/>
                </a:solidFill>
                <a:latin typeface="Arial Black"/>
                <a:ea typeface="DejaVu Sans"/>
              </a:rPr>
              <a:t>КРИЗИСНОЕ ОТДЕЛЕНИЕ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2060"/>
                </a:solidFill>
                <a:latin typeface="Arial Black"/>
                <a:ea typeface="DejaVu Sans"/>
              </a:rPr>
              <a:t>ЭКСТРЕННАЯ ПОМОЩЬ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2060"/>
                </a:solidFill>
                <a:latin typeface="Arial Black"/>
                <a:ea typeface="DejaVu Sans"/>
              </a:rPr>
              <a:t>МОБИЛЬНЫЕ БРИГАДЫ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70c0"/>
                </a:solidFill>
                <a:latin typeface="Arial Black"/>
                <a:ea typeface="DejaVu Sans"/>
              </a:rPr>
              <a:t>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23" name="CustomShape 4"/>
          <p:cNvSpPr/>
          <p:nvPr/>
        </p:nvSpPr>
        <p:spPr>
          <a:xfrm>
            <a:off x="3677040" y="968760"/>
            <a:ext cx="3457440" cy="3631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2060"/>
                </a:solidFill>
                <a:latin typeface="Arial Black"/>
                <a:ea typeface="DejaVu Sans"/>
              </a:rPr>
              <a:t>ОТДЕЛЕНИЕ 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2060"/>
                </a:solidFill>
                <a:latin typeface="Arial Black"/>
                <a:ea typeface="DejaVu Sans"/>
              </a:rPr>
              <a:t>МОЙ СЕМЕЙНЫЙ ЦЕНТР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70c0"/>
                </a:solidFill>
                <a:latin typeface="Arial"/>
                <a:ea typeface="DejaVu Sans"/>
              </a:rPr>
              <a:t>СЕМЕЙНАЯ ДИСПЕТЧЕРСКАЯ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70c0"/>
                </a:solidFill>
                <a:latin typeface="Arial"/>
                <a:ea typeface="DejaVu Sans"/>
              </a:rPr>
              <a:t>ПСИХОЛОГИЧЕСКОЕ СОПРОВОЖДЕНИЕ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70c0"/>
                </a:solidFill>
                <a:latin typeface="Arial"/>
                <a:ea typeface="DejaVu Sans"/>
              </a:rPr>
              <a:t>ПРАВОВАЯ ПОМОЩЬ</a:t>
            </a:r>
            <a:br/>
            <a:r>
              <a:rPr b="1" lang="ru-RU" sz="1400" spc="-1" strike="noStrike">
                <a:solidFill>
                  <a:srgbClr val="0070c0"/>
                </a:solidFill>
                <a:latin typeface="Arial"/>
                <a:ea typeface="DejaVu Sans"/>
              </a:rPr>
              <a:t> И СОПРОВОЖДЕНИЕ</a:t>
            </a:r>
            <a:br/>
            <a:r>
              <a:rPr b="1" lang="ru-RU" sz="1400" spc="-1" strike="noStrike">
                <a:solidFill>
                  <a:srgbClr val="0070c0"/>
                </a:solidFill>
                <a:latin typeface="Arial"/>
                <a:ea typeface="DejaVu Sans"/>
              </a:rPr>
              <a:t> В УЛУЧШЕНИИ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0070c0"/>
                </a:solidFill>
                <a:latin typeface="Arial"/>
                <a:ea typeface="DejaVu Sans"/>
              </a:rPr>
              <a:t>ЖИЛИЩНЫХ УСЛОВИЙ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70c0"/>
                </a:solidFill>
                <a:latin typeface="Arial"/>
                <a:ea typeface="DejaVu Sans"/>
              </a:rPr>
              <a:t>СЕМЕЙНАЯ МЕДИАЦИЯ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sp>
        <p:nvSpPr>
          <p:cNvPr id="124" name="CustomShape 5"/>
          <p:cNvSpPr/>
          <p:nvPr/>
        </p:nvSpPr>
        <p:spPr>
          <a:xfrm>
            <a:off x="7206480" y="970920"/>
            <a:ext cx="4066560" cy="3629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2060"/>
                </a:solidFill>
                <a:latin typeface="Arial Black"/>
                <a:ea typeface="DejaVu Sans"/>
              </a:rPr>
              <a:t>СТАЦИОНАРНОЕ ОТДЕЛЕНИЕ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2060"/>
                </a:solidFill>
                <a:latin typeface="Arial Black"/>
                <a:ea typeface="DejaVu Sans"/>
              </a:rPr>
              <a:t> </a:t>
            </a:r>
            <a:r>
              <a:rPr b="0" lang="ru-RU" sz="1600" spc="-1" strike="noStrike">
                <a:solidFill>
                  <a:srgbClr val="002060"/>
                </a:solidFill>
                <a:latin typeface="Arial Black"/>
                <a:ea typeface="DejaVu Sans"/>
              </a:rPr>
              <a:t>СОЦИАЛЬНОЙ РЕАБИЛИТАЦИИ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2060"/>
                </a:solidFill>
                <a:latin typeface="Arial Black"/>
                <a:ea typeface="DejaVu Sans"/>
              </a:rPr>
              <a:t> </a:t>
            </a:r>
            <a:r>
              <a:rPr b="0" lang="ru-RU" sz="1600" spc="-1" strike="noStrike">
                <a:solidFill>
                  <a:srgbClr val="002060"/>
                </a:solidFill>
                <a:latin typeface="Arial Black"/>
                <a:ea typeface="DejaVu Sans"/>
              </a:rPr>
              <a:t>ЖЕНЩИН И ДЕТЕЙ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70c0"/>
                </a:solidFill>
                <a:latin typeface="Arial"/>
                <a:ea typeface="DejaVu Sans"/>
              </a:rPr>
              <a:t>Предоставление временного убежища семьям и реабилитации в трудной жизненной ситуации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25" name="CustomShape 6"/>
          <p:cNvSpPr/>
          <p:nvPr/>
        </p:nvSpPr>
        <p:spPr>
          <a:xfrm>
            <a:off x="1484640" y="611640"/>
            <a:ext cx="727560" cy="323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7"/>
          <p:cNvSpPr/>
          <p:nvPr/>
        </p:nvSpPr>
        <p:spPr>
          <a:xfrm>
            <a:off x="279720" y="4650480"/>
            <a:ext cx="10993680" cy="456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Arial Black"/>
                <a:ea typeface="DejaVu Sans"/>
              </a:rPr>
              <a:t>ИНФОРМАЦИОННО-МЕТОДИЧЕСКИЙ ЦЕНТР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27" name="CustomShape 8"/>
          <p:cNvSpPr/>
          <p:nvPr/>
        </p:nvSpPr>
        <p:spPr>
          <a:xfrm>
            <a:off x="8027640" y="2853000"/>
            <a:ext cx="129564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7030a0"/>
                </a:solidFill>
                <a:latin typeface="Arial Black"/>
                <a:ea typeface="DejaVu Sans"/>
              </a:rPr>
              <a:t>42</a:t>
            </a:r>
            <a:endParaRPr b="0" lang="ru-RU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7030a0"/>
                </a:solidFill>
                <a:latin typeface="Arial"/>
                <a:ea typeface="DejaVu Sans"/>
              </a:rPr>
              <a:t>места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8" name="CustomShape 9"/>
          <p:cNvSpPr/>
          <p:nvPr/>
        </p:nvSpPr>
        <p:spPr>
          <a:xfrm>
            <a:off x="7667640" y="4015440"/>
            <a:ext cx="33120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до </a:t>
            </a:r>
            <a:r>
              <a:rPr b="1" lang="ru-RU" sz="3200" spc="-1" strike="noStrike">
                <a:solidFill>
                  <a:srgbClr val="002060"/>
                </a:solidFill>
                <a:latin typeface="Arial Black"/>
                <a:ea typeface="DejaVu Sans"/>
              </a:rPr>
              <a:t>100</a:t>
            </a:r>
            <a:r>
              <a:rPr b="1" lang="ru-RU" sz="3200" spc="-1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человек в год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29" name="Рисунок 26" descr=""/>
          <p:cNvPicPr/>
          <p:nvPr/>
        </p:nvPicPr>
        <p:blipFill>
          <a:blip r:embed="rId3"/>
          <a:srcRect l="19794" t="7052" r="20781" b="6447"/>
          <a:stretch/>
        </p:blipFill>
        <p:spPr>
          <a:xfrm>
            <a:off x="3672000" y="767160"/>
            <a:ext cx="477000" cy="464400"/>
          </a:xfrm>
          <a:prstGeom prst="rect">
            <a:avLst/>
          </a:prstGeom>
          <a:ln>
            <a:noFill/>
          </a:ln>
        </p:spPr>
      </p:pic>
      <p:pic>
        <p:nvPicPr>
          <p:cNvPr id="130" name="Рисунок 14" descr=""/>
          <p:cNvPicPr/>
          <p:nvPr/>
        </p:nvPicPr>
        <p:blipFill>
          <a:blip r:embed="rId4"/>
          <a:stretch/>
        </p:blipFill>
        <p:spPr>
          <a:xfrm>
            <a:off x="9313200" y="2909880"/>
            <a:ext cx="1068840" cy="1068840"/>
          </a:xfrm>
          <a:prstGeom prst="rect">
            <a:avLst/>
          </a:prstGeom>
          <a:ln>
            <a:noFill/>
          </a:ln>
        </p:spPr>
      </p:pic>
      <p:sp>
        <p:nvSpPr>
          <p:cNvPr id="131" name="CustomShape 10"/>
          <p:cNvSpPr/>
          <p:nvPr/>
        </p:nvSpPr>
        <p:spPr>
          <a:xfrm>
            <a:off x="914760" y="2665440"/>
            <a:ext cx="2594880" cy="97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70c0"/>
                </a:solidFill>
                <a:latin typeface="Arial Black"/>
                <a:ea typeface="DejaVu Sans"/>
              </a:rPr>
              <a:t>ДЕТСКИЙ ТЕЛЕФОН ДОВЕРИЯ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c00000"/>
                </a:solidFill>
                <a:latin typeface="Arial Black"/>
                <a:ea typeface="DejaVu Sans"/>
              </a:rPr>
              <a:t>8 (800) 200-01-22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pic>
        <p:nvPicPr>
          <p:cNvPr id="132" name="Picture 2" descr=""/>
          <p:cNvPicPr/>
          <p:nvPr/>
        </p:nvPicPr>
        <p:blipFill>
          <a:blip r:embed="rId5"/>
          <a:srcRect l="55390" t="20117" r="40407" b="68332"/>
          <a:stretch/>
        </p:blipFill>
        <p:spPr>
          <a:xfrm>
            <a:off x="10915920" y="143640"/>
            <a:ext cx="461520" cy="647640"/>
          </a:xfrm>
          <a:prstGeom prst="rect">
            <a:avLst/>
          </a:prstGeom>
          <a:ln>
            <a:noFill/>
          </a:ln>
        </p:spPr>
      </p:pic>
      <p:pic>
        <p:nvPicPr>
          <p:cNvPr id="133" name="Рисунок 2" descr=""/>
          <p:cNvPicPr/>
          <p:nvPr/>
        </p:nvPicPr>
        <p:blipFill>
          <a:blip r:embed="rId6"/>
          <a:stretch/>
        </p:blipFill>
        <p:spPr>
          <a:xfrm>
            <a:off x="380160" y="2704320"/>
            <a:ext cx="739800" cy="739800"/>
          </a:xfrm>
          <a:prstGeom prst="rect">
            <a:avLst/>
          </a:prstGeom>
          <a:ln>
            <a:noFill/>
          </a:ln>
        </p:spPr>
      </p:pic>
      <p:sp>
        <p:nvSpPr>
          <p:cNvPr id="134" name="CustomShape 11"/>
          <p:cNvSpPr/>
          <p:nvPr/>
        </p:nvSpPr>
        <p:spPr>
          <a:xfrm>
            <a:off x="5042160" y="604800"/>
            <a:ext cx="727560" cy="323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12"/>
          <p:cNvSpPr/>
          <p:nvPr/>
        </p:nvSpPr>
        <p:spPr>
          <a:xfrm>
            <a:off x="8882640" y="603000"/>
            <a:ext cx="727560" cy="323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13"/>
          <p:cNvSpPr/>
          <p:nvPr/>
        </p:nvSpPr>
        <p:spPr>
          <a:xfrm>
            <a:off x="8096400" y="5247000"/>
            <a:ext cx="3176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7030a0"/>
                </a:solidFill>
                <a:latin typeface="Arial Black"/>
                <a:ea typeface="DejaVu Sans"/>
              </a:rPr>
              <a:t>ПРЕДПОЛАГАЕМЫЙ </a:t>
            </a:r>
            <a:r>
              <a:rPr b="0" lang="ru-RU" sz="1800" spc="-1" strike="noStrike">
                <a:solidFill>
                  <a:srgbClr val="002060"/>
                </a:solidFill>
                <a:latin typeface="Arial Black"/>
                <a:ea typeface="DejaVu Sans"/>
              </a:rPr>
              <a:t>ОХВАТ НАСЕЛЕНИЯ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latin typeface="Arial Black"/>
                <a:ea typeface="DejaVu Sans"/>
              </a:rPr>
              <a:t>В 2021 ГОДУ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7" name="CustomShape 14"/>
          <p:cNvSpPr/>
          <p:nvPr/>
        </p:nvSpPr>
        <p:spPr>
          <a:xfrm>
            <a:off x="6114960" y="5327640"/>
            <a:ext cx="19810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7030a0"/>
                </a:solidFill>
                <a:latin typeface="Arial Black"/>
                <a:ea typeface="DejaVu Sans"/>
              </a:rPr>
              <a:t>39 000 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38" name="CustomShape 15"/>
          <p:cNvSpPr/>
          <p:nvPr/>
        </p:nvSpPr>
        <p:spPr>
          <a:xfrm>
            <a:off x="7019640" y="5908680"/>
            <a:ext cx="100764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100" spc="-1" strike="noStrike">
                <a:solidFill>
                  <a:srgbClr val="002060"/>
                </a:solidFill>
                <a:latin typeface="Arial Black"/>
                <a:ea typeface="DejaVu Sans"/>
              </a:rPr>
              <a:t>ЧЕЛОВЕК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139" name="CustomShape 16"/>
          <p:cNvSpPr/>
          <p:nvPr/>
        </p:nvSpPr>
        <p:spPr>
          <a:xfrm>
            <a:off x="309600" y="5327640"/>
            <a:ext cx="19810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7030a0"/>
                </a:solidFill>
                <a:latin typeface="Arial Black"/>
                <a:ea typeface="DejaVu Sans"/>
              </a:rPr>
              <a:t>19 479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40" name="CustomShape 17"/>
          <p:cNvSpPr/>
          <p:nvPr/>
        </p:nvSpPr>
        <p:spPr>
          <a:xfrm>
            <a:off x="1204560" y="5843160"/>
            <a:ext cx="100764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100" spc="-1" strike="noStrike">
                <a:solidFill>
                  <a:srgbClr val="002060"/>
                </a:solidFill>
                <a:latin typeface="Arial Black"/>
                <a:ea typeface="DejaVu Sans"/>
              </a:rPr>
              <a:t>ЧЕЛОВЕК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141" name="CustomShape 18"/>
          <p:cNvSpPr/>
          <p:nvPr/>
        </p:nvSpPr>
        <p:spPr>
          <a:xfrm>
            <a:off x="2244600" y="5247000"/>
            <a:ext cx="3176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latin typeface="Arial Black"/>
                <a:ea typeface="DejaVu Sans"/>
              </a:rPr>
              <a:t>ОХВАТ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latin typeface="Arial Black"/>
                <a:ea typeface="DejaVu Sans"/>
              </a:rPr>
              <a:t>НАСЕЛЕНИЯ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latin typeface="Arial Black"/>
                <a:ea typeface="DejaVu Sans"/>
              </a:rPr>
              <a:t>В 2020 ГОДУ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2" name="CustomShape 19"/>
          <p:cNvSpPr/>
          <p:nvPr/>
        </p:nvSpPr>
        <p:spPr>
          <a:xfrm>
            <a:off x="5042160" y="5466600"/>
            <a:ext cx="431640" cy="508320"/>
          </a:xfrm>
          <a:prstGeom prst="chevron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0"/>
          <p:cNvSpPr/>
          <p:nvPr/>
        </p:nvSpPr>
        <p:spPr>
          <a:xfrm>
            <a:off x="5406480" y="5465880"/>
            <a:ext cx="431640" cy="508320"/>
          </a:xfrm>
          <a:prstGeom prst="chevron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21"/>
          <p:cNvSpPr/>
          <p:nvPr/>
        </p:nvSpPr>
        <p:spPr>
          <a:xfrm>
            <a:off x="4693680" y="5469120"/>
            <a:ext cx="431640" cy="508320"/>
          </a:xfrm>
          <a:prstGeom prst="chevron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22"/>
          <p:cNvSpPr/>
          <p:nvPr/>
        </p:nvSpPr>
        <p:spPr>
          <a:xfrm>
            <a:off x="883440" y="3661920"/>
            <a:ext cx="2594880" cy="118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70c0"/>
                </a:solidFill>
                <a:latin typeface="Arial Black"/>
                <a:ea typeface="DejaVu Sans"/>
              </a:rPr>
              <a:t>ЕДИНЫЙ НОМЕР ПОМОЩИ СЕМЬЕ И ДЕТЯМ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c00000"/>
                </a:solidFill>
                <a:latin typeface="Arial Black"/>
                <a:ea typeface="DejaVu Sans"/>
              </a:rPr>
              <a:t>129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</p:txBody>
      </p:sp>
      <p:pic>
        <p:nvPicPr>
          <p:cNvPr id="146" name="Рисунок 35" descr=""/>
          <p:cNvPicPr/>
          <p:nvPr/>
        </p:nvPicPr>
        <p:blipFill>
          <a:blip r:embed="rId7"/>
          <a:stretch/>
        </p:blipFill>
        <p:spPr>
          <a:xfrm>
            <a:off x="380160" y="3766680"/>
            <a:ext cx="739800" cy="744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Рисунок 3" descr=""/>
          <p:cNvPicPr/>
          <p:nvPr/>
        </p:nvPicPr>
        <p:blipFill>
          <a:blip r:embed="rId1"/>
          <a:stretch/>
        </p:blipFill>
        <p:spPr>
          <a:xfrm>
            <a:off x="1080" y="1080"/>
            <a:ext cx="11520360" cy="6478920"/>
          </a:xfrm>
          <a:prstGeom prst="rect">
            <a:avLst/>
          </a:prstGeom>
          <a:ln>
            <a:noFill/>
          </a:ln>
        </p:spPr>
      </p:pic>
      <p:pic>
        <p:nvPicPr>
          <p:cNvPr id="148" name="Picture 5" descr=""/>
          <p:cNvPicPr/>
          <p:nvPr/>
        </p:nvPicPr>
        <p:blipFill>
          <a:blip r:embed="rId2"/>
          <a:srcRect l="18220" t="23813" r="51827" b="38648"/>
          <a:stretch/>
        </p:blipFill>
        <p:spPr>
          <a:xfrm>
            <a:off x="1512720" y="1556280"/>
            <a:ext cx="8856000" cy="4031280"/>
          </a:xfrm>
          <a:prstGeom prst="rect">
            <a:avLst/>
          </a:prstGeom>
          <a:ln>
            <a:noFill/>
          </a:ln>
        </p:spPr>
      </p:pic>
      <p:pic>
        <p:nvPicPr>
          <p:cNvPr id="149" name="Picture 5" descr=""/>
          <p:cNvPicPr/>
          <p:nvPr/>
        </p:nvPicPr>
        <p:blipFill>
          <a:blip r:embed="rId3"/>
          <a:srcRect l="18220" t="23813" r="51827" b="38648"/>
          <a:stretch/>
        </p:blipFill>
        <p:spPr>
          <a:xfrm>
            <a:off x="1252080" y="385920"/>
            <a:ext cx="8856000" cy="5472360"/>
          </a:xfrm>
          <a:prstGeom prst="rect">
            <a:avLst/>
          </a:prstGeom>
          <a:ln>
            <a:noFill/>
          </a:ln>
        </p:spPr>
      </p:pic>
      <p:sp>
        <p:nvSpPr>
          <p:cNvPr id="150" name="CustomShape 1"/>
          <p:cNvSpPr/>
          <p:nvPr/>
        </p:nvSpPr>
        <p:spPr>
          <a:xfrm>
            <a:off x="287640" y="274680"/>
            <a:ext cx="10944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70c0"/>
                </a:solidFill>
                <a:latin typeface="Arial Black"/>
                <a:ea typeface="DejaVu Sans"/>
              </a:rPr>
              <a:t>СЕМЕЙНАЯ ДИСПЕТЧЕРСКАЯ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267840" y="2294640"/>
            <a:ext cx="184212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Arial"/>
                <a:ea typeface="DejaVu Sans"/>
              </a:rPr>
              <a:t>ПОСТУПЛЕНИЕ ОБРАЩЕНИЯ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2262600" y="2294640"/>
            <a:ext cx="285516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Arial"/>
                <a:ea typeface="DejaVu Sans"/>
              </a:rPr>
              <a:t>СБОР ИНФОРМАЦИИ, ЗАПОЛНЕНИЕ КАРТОЧКИ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53" name="CustomShape 4"/>
          <p:cNvSpPr/>
          <p:nvPr/>
        </p:nvSpPr>
        <p:spPr>
          <a:xfrm>
            <a:off x="4650480" y="2305080"/>
            <a:ext cx="285516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Arial"/>
                <a:ea typeface="DejaVu Sans"/>
              </a:rPr>
              <a:t>ОНЛАЙН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Arial"/>
                <a:ea typeface="DejaVu Sans"/>
              </a:rPr>
              <a:t>КОНСУЛЬТАЦИЯ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54" name="CustomShape 5"/>
          <p:cNvSpPr/>
          <p:nvPr/>
        </p:nvSpPr>
        <p:spPr>
          <a:xfrm>
            <a:off x="6846120" y="2140920"/>
            <a:ext cx="438624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Arial"/>
                <a:ea typeface="DejaVu Sans"/>
              </a:rPr>
              <a:t>РАЗРАБОТКА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Arial"/>
                <a:ea typeface="DejaVu Sans"/>
              </a:rPr>
              <a:t>ИНДИВИДУАЛЬНОГО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Arial"/>
                <a:ea typeface="DejaVu Sans"/>
              </a:rPr>
              <a:t>МАРШРУТА ОКАЗАНИЯ ПОМОЩИ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55" name="CustomShape 6"/>
          <p:cNvSpPr/>
          <p:nvPr/>
        </p:nvSpPr>
        <p:spPr>
          <a:xfrm>
            <a:off x="7513560" y="5280840"/>
            <a:ext cx="285516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Arial"/>
                <a:ea typeface="DejaVu Sans"/>
              </a:rPr>
              <a:t>НАПРАВЛЕНИЕ КАРТЫ ПРОФИЛЬНЫМ СПЕЦИАЛИСТАМ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56" name="CustomShape 7"/>
          <p:cNvSpPr/>
          <p:nvPr/>
        </p:nvSpPr>
        <p:spPr>
          <a:xfrm>
            <a:off x="5199480" y="5373360"/>
            <a:ext cx="285516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Arial"/>
                <a:ea typeface="DejaVu Sans"/>
              </a:rPr>
              <a:t>ОФЛАЙН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Arial"/>
                <a:ea typeface="DejaVu Sans"/>
              </a:rPr>
              <a:t>КОНСУЛЬТАЦИЯ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57" name="CustomShape 8"/>
          <p:cNvSpPr/>
          <p:nvPr/>
        </p:nvSpPr>
        <p:spPr>
          <a:xfrm>
            <a:off x="2657160" y="5371560"/>
            <a:ext cx="285516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Arial"/>
                <a:ea typeface="DejaVu Sans"/>
              </a:rPr>
              <a:t>ОКАЗАНИЕ КОМПЛЕКСНОЙ СОЦИАЛЬНОЙ ПОМОЩИ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58" name="CustomShape 9"/>
          <p:cNvSpPr/>
          <p:nvPr/>
        </p:nvSpPr>
        <p:spPr>
          <a:xfrm>
            <a:off x="-139320" y="5373360"/>
            <a:ext cx="285516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Arial"/>
                <a:ea typeface="DejaVu Sans"/>
              </a:rPr>
              <a:t>РАЗРЕШЕНИЕ ТРУДНОЙ ЖИЗНЕННОЙ СИТУАЦИИ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59" name="Рисунок 21" descr=""/>
          <p:cNvPicPr/>
          <p:nvPr/>
        </p:nvPicPr>
        <p:blipFill>
          <a:blip r:embed="rId4"/>
          <a:stretch/>
        </p:blipFill>
        <p:spPr>
          <a:xfrm>
            <a:off x="8281440" y="3898800"/>
            <a:ext cx="1656000" cy="1379160"/>
          </a:xfrm>
          <a:prstGeom prst="rect">
            <a:avLst/>
          </a:prstGeom>
          <a:ln>
            <a:noFill/>
          </a:ln>
        </p:spPr>
      </p:pic>
      <p:sp>
        <p:nvSpPr>
          <p:cNvPr id="160" name="CustomShape 10"/>
          <p:cNvSpPr/>
          <p:nvPr/>
        </p:nvSpPr>
        <p:spPr>
          <a:xfrm>
            <a:off x="10321920" y="2369520"/>
            <a:ext cx="815400" cy="251496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CustomShape 11"/>
          <p:cNvSpPr/>
          <p:nvPr/>
        </p:nvSpPr>
        <p:spPr>
          <a:xfrm>
            <a:off x="376920" y="2799720"/>
            <a:ext cx="10352520" cy="1309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62" name="CustomShape 12"/>
          <p:cNvSpPr/>
          <p:nvPr/>
        </p:nvSpPr>
        <p:spPr>
          <a:xfrm>
            <a:off x="2058840" y="1585800"/>
            <a:ext cx="389520" cy="28584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CustomShape 13"/>
          <p:cNvSpPr/>
          <p:nvPr/>
        </p:nvSpPr>
        <p:spPr>
          <a:xfrm>
            <a:off x="7318800" y="1556280"/>
            <a:ext cx="389520" cy="28584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CustomShape 14"/>
          <p:cNvSpPr/>
          <p:nvPr/>
        </p:nvSpPr>
        <p:spPr>
          <a:xfrm>
            <a:off x="4809600" y="1591920"/>
            <a:ext cx="389520" cy="28584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CustomShape 15"/>
          <p:cNvSpPr/>
          <p:nvPr/>
        </p:nvSpPr>
        <p:spPr>
          <a:xfrm>
            <a:off x="7867080" y="4634280"/>
            <a:ext cx="431640" cy="27648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CustomShape 16"/>
          <p:cNvSpPr/>
          <p:nvPr/>
        </p:nvSpPr>
        <p:spPr>
          <a:xfrm>
            <a:off x="2441160" y="4622040"/>
            <a:ext cx="431640" cy="27648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CustomShape 17"/>
          <p:cNvSpPr/>
          <p:nvPr/>
        </p:nvSpPr>
        <p:spPr>
          <a:xfrm>
            <a:off x="5080680" y="4676760"/>
            <a:ext cx="431640" cy="27648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8" name="Рисунок 27" descr=""/>
          <p:cNvPicPr/>
          <p:nvPr/>
        </p:nvPicPr>
        <p:blipFill>
          <a:blip r:embed="rId5"/>
          <a:stretch/>
        </p:blipFill>
        <p:spPr>
          <a:xfrm>
            <a:off x="607680" y="990720"/>
            <a:ext cx="1044360" cy="1132200"/>
          </a:xfrm>
          <a:prstGeom prst="rect">
            <a:avLst/>
          </a:prstGeom>
          <a:ln>
            <a:noFill/>
          </a:ln>
        </p:spPr>
      </p:pic>
      <p:pic>
        <p:nvPicPr>
          <p:cNvPr id="169" name="Рисунок 9" descr=""/>
          <p:cNvPicPr/>
          <p:nvPr/>
        </p:nvPicPr>
        <p:blipFill>
          <a:blip r:embed="rId6"/>
          <a:stretch/>
        </p:blipFill>
        <p:spPr>
          <a:xfrm>
            <a:off x="3004560" y="870480"/>
            <a:ext cx="1371600" cy="1371600"/>
          </a:xfrm>
          <a:prstGeom prst="rect">
            <a:avLst/>
          </a:prstGeom>
          <a:ln>
            <a:noFill/>
          </a:ln>
        </p:spPr>
      </p:pic>
      <p:pic>
        <p:nvPicPr>
          <p:cNvPr id="170" name="Рисунок 34" descr=""/>
          <p:cNvPicPr/>
          <p:nvPr/>
        </p:nvPicPr>
        <p:blipFill>
          <a:blip r:embed="rId7"/>
          <a:srcRect l="33687" t="26964" r="32626" b="33218"/>
          <a:stretch/>
        </p:blipFill>
        <p:spPr>
          <a:xfrm>
            <a:off x="5438160" y="652680"/>
            <a:ext cx="1407600" cy="1663560"/>
          </a:xfrm>
          <a:prstGeom prst="rect">
            <a:avLst/>
          </a:prstGeom>
          <a:ln>
            <a:noFill/>
          </a:ln>
        </p:spPr>
      </p:pic>
      <p:pic>
        <p:nvPicPr>
          <p:cNvPr id="171" name="Рисунок 11" descr=""/>
          <p:cNvPicPr/>
          <p:nvPr/>
        </p:nvPicPr>
        <p:blipFill>
          <a:blip r:embed="rId8"/>
          <a:stretch/>
        </p:blipFill>
        <p:spPr>
          <a:xfrm>
            <a:off x="7997760" y="870480"/>
            <a:ext cx="1593000" cy="1313640"/>
          </a:xfrm>
          <a:prstGeom prst="rect">
            <a:avLst/>
          </a:prstGeom>
          <a:ln>
            <a:noFill/>
          </a:ln>
        </p:spPr>
      </p:pic>
      <p:pic>
        <p:nvPicPr>
          <p:cNvPr id="172" name="Рисунок 13" descr=""/>
          <p:cNvPicPr/>
          <p:nvPr/>
        </p:nvPicPr>
        <p:blipFill>
          <a:blip r:embed="rId9"/>
          <a:stretch/>
        </p:blipFill>
        <p:spPr>
          <a:xfrm>
            <a:off x="5485320" y="4043160"/>
            <a:ext cx="2223000" cy="1326960"/>
          </a:xfrm>
          <a:prstGeom prst="rect">
            <a:avLst/>
          </a:prstGeom>
          <a:ln>
            <a:noFill/>
          </a:ln>
        </p:spPr>
      </p:pic>
      <p:pic>
        <p:nvPicPr>
          <p:cNvPr id="173" name="Рисунок 24" descr=""/>
          <p:cNvPicPr/>
          <p:nvPr/>
        </p:nvPicPr>
        <p:blipFill>
          <a:blip r:embed="rId10"/>
          <a:stretch/>
        </p:blipFill>
        <p:spPr>
          <a:xfrm>
            <a:off x="3077280" y="4009320"/>
            <a:ext cx="1744560" cy="1526400"/>
          </a:xfrm>
          <a:prstGeom prst="rect">
            <a:avLst/>
          </a:prstGeom>
          <a:ln>
            <a:noFill/>
          </a:ln>
        </p:spPr>
      </p:pic>
      <p:pic>
        <p:nvPicPr>
          <p:cNvPr id="174" name="Рисунок 35" descr=""/>
          <p:cNvPicPr/>
          <p:nvPr/>
        </p:nvPicPr>
        <p:blipFill>
          <a:blip r:embed="rId11"/>
          <a:stretch/>
        </p:blipFill>
        <p:spPr>
          <a:xfrm>
            <a:off x="287640" y="4051440"/>
            <a:ext cx="1418040" cy="1418040"/>
          </a:xfrm>
          <a:prstGeom prst="rect">
            <a:avLst/>
          </a:prstGeom>
          <a:ln>
            <a:noFill/>
          </a:ln>
        </p:spPr>
      </p:pic>
      <p:pic>
        <p:nvPicPr>
          <p:cNvPr id="175" name="Picture 2" descr=""/>
          <p:cNvPicPr/>
          <p:nvPr/>
        </p:nvPicPr>
        <p:blipFill>
          <a:blip r:embed="rId12"/>
          <a:srcRect l="55390" t="20117" r="40407" b="68332"/>
          <a:stretch/>
        </p:blipFill>
        <p:spPr>
          <a:xfrm>
            <a:off x="10915920" y="143640"/>
            <a:ext cx="461520" cy="647640"/>
          </a:xfrm>
          <a:prstGeom prst="rect">
            <a:avLst/>
          </a:prstGeom>
          <a:ln>
            <a:noFill/>
          </a:ln>
        </p:spPr>
      </p:pic>
      <p:pic>
        <p:nvPicPr>
          <p:cNvPr id="176" name="Рисунок 30" descr=""/>
          <p:cNvPicPr/>
          <p:nvPr/>
        </p:nvPicPr>
        <p:blipFill>
          <a:blip r:embed="rId13"/>
          <a:srcRect l="18079" t="17182" r="15294" b="21076"/>
          <a:stretch/>
        </p:blipFill>
        <p:spPr>
          <a:xfrm>
            <a:off x="6597000" y="114120"/>
            <a:ext cx="1470600" cy="1310040"/>
          </a:xfrm>
          <a:prstGeom prst="rect">
            <a:avLst/>
          </a:prstGeom>
          <a:ln>
            <a:noFill/>
          </a:ln>
        </p:spPr>
      </p:pic>
      <p:sp>
        <p:nvSpPr>
          <p:cNvPr id="177" name="CustomShape 18"/>
          <p:cNvSpPr/>
          <p:nvPr/>
        </p:nvSpPr>
        <p:spPr>
          <a:xfrm>
            <a:off x="1425600" y="2853720"/>
            <a:ext cx="27442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7200" spc="-1" strike="noStrike">
                <a:solidFill>
                  <a:srgbClr val="c00000"/>
                </a:solidFill>
                <a:latin typeface="Arial Black"/>
                <a:ea typeface="DejaVu Sans"/>
              </a:rPr>
              <a:t>129</a:t>
            </a:r>
            <a:endParaRPr b="0" lang="ru-RU" sz="7200" spc="-1" strike="noStrike">
              <a:latin typeface="Arial"/>
            </a:endParaRPr>
          </a:p>
        </p:txBody>
      </p:sp>
      <p:sp>
        <p:nvSpPr>
          <p:cNvPr id="178" name="CustomShape 19"/>
          <p:cNvSpPr/>
          <p:nvPr/>
        </p:nvSpPr>
        <p:spPr>
          <a:xfrm>
            <a:off x="3457080" y="2868480"/>
            <a:ext cx="792000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2060"/>
                </a:solidFill>
                <a:latin typeface="Arial Black"/>
                <a:ea typeface="DejaVu Sans"/>
              </a:rPr>
              <a:t>ЕДИНЫЙ НОМЕР 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2060"/>
                </a:solidFill>
                <a:latin typeface="Arial Black"/>
                <a:ea typeface="DejaVu Sans"/>
              </a:rPr>
              <a:t>ПОМОЩИ СЕМЬЕ И ДЕТЯМ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600" spc="-1" strike="noStrike">
              <a:latin typeface="Arial"/>
            </a:endParaRPr>
          </a:p>
        </p:txBody>
      </p:sp>
      <p:pic>
        <p:nvPicPr>
          <p:cNvPr id="179" name="Рисунок 18" descr=""/>
          <p:cNvPicPr/>
          <p:nvPr/>
        </p:nvPicPr>
        <p:blipFill>
          <a:blip r:embed="rId14"/>
          <a:stretch/>
        </p:blipFill>
        <p:spPr>
          <a:xfrm>
            <a:off x="462600" y="2925360"/>
            <a:ext cx="1049760" cy="1056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Рисунок 3" descr=""/>
          <p:cNvPicPr/>
          <p:nvPr/>
        </p:nvPicPr>
        <p:blipFill>
          <a:blip r:embed="rId1"/>
          <a:stretch/>
        </p:blipFill>
        <p:spPr>
          <a:xfrm>
            <a:off x="-71640" y="0"/>
            <a:ext cx="11593440" cy="6478920"/>
          </a:xfrm>
          <a:prstGeom prst="rect">
            <a:avLst/>
          </a:prstGeom>
          <a:ln>
            <a:noFill/>
          </a:ln>
        </p:spPr>
      </p:pic>
      <p:pic>
        <p:nvPicPr>
          <p:cNvPr id="181" name="Picture 5" descr=""/>
          <p:cNvPicPr/>
          <p:nvPr/>
        </p:nvPicPr>
        <p:blipFill>
          <a:blip r:embed="rId2"/>
          <a:srcRect l="18220" t="23813" r="51827" b="38648"/>
          <a:stretch/>
        </p:blipFill>
        <p:spPr>
          <a:xfrm>
            <a:off x="1297080" y="234720"/>
            <a:ext cx="8856000" cy="5571000"/>
          </a:xfrm>
          <a:prstGeom prst="rect">
            <a:avLst/>
          </a:prstGeom>
          <a:ln>
            <a:noFill/>
          </a:ln>
        </p:spPr>
      </p:pic>
      <p:sp>
        <p:nvSpPr>
          <p:cNvPr id="182" name="CustomShape 1"/>
          <p:cNvSpPr/>
          <p:nvPr/>
        </p:nvSpPr>
        <p:spPr>
          <a:xfrm>
            <a:off x="34560" y="330120"/>
            <a:ext cx="109447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70c0"/>
                </a:solidFill>
                <a:latin typeface="Arial Black"/>
                <a:ea typeface="DejaVu Sans"/>
              </a:rPr>
              <a:t>ВЗАИМОДЕЙСТВИЕ НА ОСНОВЕ ПРОЕКТНОГО УПРАВЛЕНИЯ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3026520" y="1080000"/>
            <a:ext cx="3022200" cy="6379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Arial"/>
                <a:ea typeface="DejaVu Sans"/>
              </a:rPr>
              <a:t>ФЕДЕРАЛЬНЫЕ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Arial"/>
                <a:ea typeface="DejaVu Sans"/>
              </a:rPr>
              <a:t>И РЕГИОНАЛЬНЫЕ ОРГАНЫ ИСПОЛНИТЕЛЬНОЙ ВЛАСТИ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145440" y="2998080"/>
            <a:ext cx="2665800" cy="6379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Arial"/>
                <a:ea typeface="DejaVu Sans"/>
              </a:rPr>
              <a:t>АППАРАТ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Arial"/>
                <a:ea typeface="DejaVu Sans"/>
              </a:rPr>
              <a:t>УПОЛНОМОЧЕННЫХ </a:t>
            </a:r>
            <a:br/>
            <a:r>
              <a:rPr b="1" lang="ru-RU" sz="1200" spc="-1" strike="noStrike">
                <a:solidFill>
                  <a:srgbClr val="002060"/>
                </a:solidFill>
                <a:latin typeface="Arial"/>
                <a:ea typeface="DejaVu Sans"/>
              </a:rPr>
              <a:t>В ТУЛЬСКОЙ ОБЛАСТИ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85" name="CustomShape 4"/>
          <p:cNvSpPr/>
          <p:nvPr/>
        </p:nvSpPr>
        <p:spPr>
          <a:xfrm>
            <a:off x="8606160" y="1951920"/>
            <a:ext cx="2365560" cy="6379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Arial"/>
                <a:ea typeface="DejaVu Sans"/>
              </a:rPr>
              <a:t>УЧРЕЖДЕНИЯ ЗДРАВООХРАНЕНИЯ, ОБРАЗОВАНИЯ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86" name="CustomShape 5"/>
          <p:cNvSpPr/>
          <p:nvPr/>
        </p:nvSpPr>
        <p:spPr>
          <a:xfrm>
            <a:off x="8606160" y="1080000"/>
            <a:ext cx="2365560" cy="6379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Arial"/>
                <a:ea typeface="DejaVu Sans"/>
              </a:rPr>
              <a:t>ТУЛЬСКАЯ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Arial"/>
                <a:ea typeface="DejaVu Sans"/>
              </a:rPr>
              <a:t>ОБЛАСТНАЯ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Arial"/>
                <a:ea typeface="DejaVu Sans"/>
              </a:rPr>
              <a:t>АДВОКАТСКАЯ ПАЛАТА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87" name="CustomShape 6"/>
          <p:cNvSpPr/>
          <p:nvPr/>
        </p:nvSpPr>
        <p:spPr>
          <a:xfrm>
            <a:off x="145440" y="5694480"/>
            <a:ext cx="2664720" cy="5014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002060"/>
                </a:solidFill>
                <a:latin typeface="Arial"/>
                <a:ea typeface="DejaVu Sans"/>
              </a:rPr>
              <a:t>СО НКО</a:t>
            </a:r>
            <a:endParaRPr b="0" lang="ru-RU" sz="13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</p:txBody>
      </p:sp>
      <p:sp>
        <p:nvSpPr>
          <p:cNvPr id="188" name="CustomShape 7"/>
          <p:cNvSpPr/>
          <p:nvPr/>
        </p:nvSpPr>
        <p:spPr>
          <a:xfrm>
            <a:off x="8606160" y="2872080"/>
            <a:ext cx="2365560" cy="4554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Arial"/>
                <a:ea typeface="DejaVu Sans"/>
              </a:rPr>
              <a:t>ТУЛЬСКАЯ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Arial"/>
                <a:ea typeface="DejaVu Sans"/>
              </a:rPr>
              <a:t>ЕПАРХИЯ РПЦ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89" name="CustomShape 8"/>
          <p:cNvSpPr/>
          <p:nvPr/>
        </p:nvSpPr>
        <p:spPr>
          <a:xfrm>
            <a:off x="8606160" y="3602880"/>
            <a:ext cx="2399400" cy="109476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ru-RU" sz="1100" spc="-1" strike="noStrike">
                <a:solidFill>
                  <a:srgbClr val="002060"/>
                </a:solidFill>
                <a:latin typeface="Arial"/>
                <a:ea typeface="DejaVu Sans"/>
              </a:rPr>
              <a:t>ОТДЕЛЕНИЯ ПОМОЩИ </a:t>
            </a:r>
            <a:endParaRPr b="0" lang="ru-RU" sz="11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1100" spc="-1" strike="noStrike">
                <a:solidFill>
                  <a:srgbClr val="002060"/>
                </a:solidFill>
                <a:latin typeface="Arial"/>
                <a:ea typeface="DejaVu Sans"/>
              </a:rPr>
              <a:t>СЕМЬЕ И ДЕТЯМ ГОСУДАРСТВЕННЫХ УЧРЕЖДЕНИЙ </a:t>
            </a:r>
            <a:endParaRPr b="0" lang="ru-RU" sz="11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1100" spc="-1" strike="noStrike">
                <a:solidFill>
                  <a:srgbClr val="002060"/>
                </a:solidFill>
                <a:latin typeface="Arial"/>
                <a:ea typeface="DejaVu Sans"/>
              </a:rPr>
              <a:t>СОЦИАЛЬНОГО ОБСЛУЖИВАНИЯ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190" name="CustomShape 9"/>
          <p:cNvSpPr/>
          <p:nvPr/>
        </p:nvSpPr>
        <p:spPr>
          <a:xfrm>
            <a:off x="6178320" y="1064520"/>
            <a:ext cx="2318760" cy="6379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Arial"/>
                <a:ea typeface="DejaVu Sans"/>
              </a:rPr>
              <a:t>АДМИНИСТРАЦИИ МУНИЦИПАЛЬНЫХ ОБРАЗОВАНИЙ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91" name="CustomShape 10"/>
          <p:cNvSpPr/>
          <p:nvPr/>
        </p:nvSpPr>
        <p:spPr>
          <a:xfrm>
            <a:off x="131760" y="1042920"/>
            <a:ext cx="2611800" cy="82044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Arial"/>
                <a:ea typeface="DejaVu Sans"/>
              </a:rPr>
              <a:t>УПРАВЛЕНИЕ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Arial"/>
                <a:ea typeface="DejaVu Sans"/>
              </a:rPr>
              <a:t>СОЦИАЛЬНОЙ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Arial"/>
                <a:ea typeface="DejaVu Sans"/>
              </a:rPr>
              <a:t>ЗАЩИТЫ НАСЕЛЕНИЯ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Arial"/>
                <a:ea typeface="DejaVu Sans"/>
              </a:rPr>
              <a:t>ТУЛЬСКОЙ ОБЛАСТИ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92" name="CustomShape 11"/>
          <p:cNvSpPr/>
          <p:nvPr/>
        </p:nvSpPr>
        <p:spPr>
          <a:xfrm>
            <a:off x="131760" y="2133360"/>
            <a:ext cx="2625480" cy="6379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Arial"/>
                <a:ea typeface="DejaVu Sans"/>
              </a:rPr>
              <a:t>ЦЕНТР ЗАНЯТОСТИ НАСЕЛЕНИЯ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Arial"/>
                <a:ea typeface="DejaVu Sans"/>
              </a:rPr>
              <a:t>ТУЛЬСКОЙ ОБЛАСТИ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93" name="CustomShape 12"/>
          <p:cNvSpPr/>
          <p:nvPr/>
        </p:nvSpPr>
        <p:spPr>
          <a:xfrm>
            <a:off x="8340840" y="4899240"/>
            <a:ext cx="2930040" cy="13089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Arial Black"/>
                <a:ea typeface="DejaVu Sans"/>
              </a:rPr>
              <a:t>ЗАКЛЮЧЕНО</a:t>
            </a:r>
            <a:br/>
            <a:r>
              <a:rPr b="1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b="1" lang="ru-RU" sz="4000" spc="-1" strike="noStrike">
                <a:solidFill>
                  <a:srgbClr val="c00000"/>
                </a:solidFill>
                <a:latin typeface="Arial Black"/>
                <a:ea typeface="DejaVu Sans"/>
              </a:rPr>
              <a:t>100</a:t>
            </a:r>
            <a:r>
              <a:rPr b="1" lang="ru-RU" sz="2000" spc="-1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b="1" lang="ru-RU" sz="1600" spc="-1" strike="noStrike">
                <a:solidFill>
                  <a:srgbClr val="002060"/>
                </a:solidFill>
                <a:latin typeface="Arial"/>
                <a:ea typeface="DejaVu Sans"/>
              </a:rPr>
              <a:t>СОГЛАШЕНИЙ </a:t>
            </a:r>
            <a:br/>
            <a:r>
              <a:rPr b="1" lang="ru-RU" sz="1600" spc="-1" strike="noStrike">
                <a:solidFill>
                  <a:srgbClr val="002060"/>
                </a:solidFill>
                <a:latin typeface="Arial"/>
                <a:ea typeface="DejaVu Sans"/>
              </a:rPr>
              <a:t>О ВЗАИМОДЕЙСТВИИ 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94" name="CustomShape 13"/>
          <p:cNvSpPr/>
          <p:nvPr/>
        </p:nvSpPr>
        <p:spPr>
          <a:xfrm>
            <a:off x="144360" y="3816000"/>
            <a:ext cx="2665800" cy="173304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Arial"/>
                <a:ea typeface="DejaVu Sans"/>
              </a:rPr>
              <a:t>ПРАВООХРАНИТЕЛЬНЫЕ ОРГАНЫ: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Arial"/>
                <a:ea typeface="DejaVu Sans"/>
              </a:rPr>
              <a:t>УМВД России по ТО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Arial"/>
                <a:ea typeface="DejaVu Sans"/>
              </a:rPr>
              <a:t>Служба судебных приставов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Arial"/>
                <a:ea typeface="DejaVu Sans"/>
              </a:rPr>
              <a:t>Учреждения исполнения наказания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95" name="Picture 2" descr=""/>
          <p:cNvPicPr/>
          <p:nvPr/>
        </p:nvPicPr>
        <p:blipFill>
          <a:blip r:embed="rId3"/>
          <a:srcRect l="55390" t="20117" r="40407" b="68332"/>
          <a:stretch/>
        </p:blipFill>
        <p:spPr>
          <a:xfrm>
            <a:off x="10915920" y="143640"/>
            <a:ext cx="461520" cy="647640"/>
          </a:xfrm>
          <a:prstGeom prst="rect">
            <a:avLst/>
          </a:prstGeom>
          <a:ln>
            <a:noFill/>
          </a:ln>
        </p:spPr>
      </p:pic>
      <p:pic>
        <p:nvPicPr>
          <p:cNvPr id="196" name="Рисунок 26" descr=""/>
          <p:cNvPicPr/>
          <p:nvPr/>
        </p:nvPicPr>
        <p:blipFill>
          <a:blip r:embed="rId4"/>
          <a:srcRect l="18883" t="2693" r="19055" b="6709"/>
          <a:stretch/>
        </p:blipFill>
        <p:spPr>
          <a:xfrm>
            <a:off x="2105280" y="1042920"/>
            <a:ext cx="638280" cy="564480"/>
          </a:xfrm>
          <a:prstGeom prst="rect">
            <a:avLst/>
          </a:prstGeom>
          <a:ln>
            <a:noFill/>
          </a:ln>
        </p:spPr>
      </p:pic>
      <p:pic>
        <p:nvPicPr>
          <p:cNvPr id="197" name="Рисунок 64" descr=""/>
          <p:cNvPicPr/>
          <p:nvPr/>
        </p:nvPicPr>
        <p:blipFill>
          <a:blip r:embed="rId5"/>
          <a:srcRect l="7348" t="21290" r="10096" b="22147"/>
          <a:stretch/>
        </p:blipFill>
        <p:spPr>
          <a:xfrm>
            <a:off x="1736280" y="2204640"/>
            <a:ext cx="993960" cy="451440"/>
          </a:xfrm>
          <a:prstGeom prst="rect">
            <a:avLst/>
          </a:prstGeom>
          <a:ln>
            <a:noFill/>
          </a:ln>
        </p:spPr>
      </p:pic>
      <p:pic>
        <p:nvPicPr>
          <p:cNvPr id="198" name="Рисунок 66" descr=""/>
          <p:cNvPicPr/>
          <p:nvPr/>
        </p:nvPicPr>
        <p:blipFill>
          <a:blip r:embed="rId6"/>
          <a:stretch/>
        </p:blipFill>
        <p:spPr>
          <a:xfrm>
            <a:off x="2105280" y="3112200"/>
            <a:ext cx="512640" cy="474840"/>
          </a:xfrm>
          <a:prstGeom prst="rect">
            <a:avLst/>
          </a:prstGeom>
          <a:ln>
            <a:noFill/>
          </a:ln>
        </p:spPr>
      </p:pic>
      <p:pic>
        <p:nvPicPr>
          <p:cNvPr id="199" name="Рисунок 68" descr=""/>
          <p:cNvPicPr/>
          <p:nvPr/>
        </p:nvPicPr>
        <p:blipFill>
          <a:blip r:embed="rId7"/>
          <a:srcRect l="15098" t="4437" r="17172" b="0"/>
          <a:stretch/>
        </p:blipFill>
        <p:spPr>
          <a:xfrm>
            <a:off x="2194200" y="3888000"/>
            <a:ext cx="459720" cy="649440"/>
          </a:xfrm>
          <a:prstGeom prst="rect">
            <a:avLst/>
          </a:prstGeom>
          <a:ln>
            <a:noFill/>
          </a:ln>
        </p:spPr>
      </p:pic>
      <p:pic>
        <p:nvPicPr>
          <p:cNvPr id="200" name="Рисунок 69" descr=""/>
          <p:cNvPicPr/>
          <p:nvPr/>
        </p:nvPicPr>
        <p:blipFill>
          <a:blip r:embed="rId8"/>
          <a:stretch/>
        </p:blipFill>
        <p:spPr>
          <a:xfrm>
            <a:off x="2194200" y="5694480"/>
            <a:ext cx="531000" cy="522360"/>
          </a:xfrm>
          <a:prstGeom prst="rect">
            <a:avLst/>
          </a:prstGeom>
          <a:ln>
            <a:noFill/>
          </a:ln>
        </p:spPr>
      </p:pic>
      <p:pic>
        <p:nvPicPr>
          <p:cNvPr id="201" name="Picture 2" descr=""/>
          <p:cNvPicPr/>
          <p:nvPr/>
        </p:nvPicPr>
        <p:blipFill>
          <a:blip r:embed="rId9"/>
          <a:srcRect l="30518" t="38633" r="62596" b="46674"/>
          <a:stretch/>
        </p:blipFill>
        <p:spPr>
          <a:xfrm>
            <a:off x="5410800" y="1118880"/>
            <a:ext cx="503640" cy="548640"/>
          </a:xfrm>
          <a:prstGeom prst="rect">
            <a:avLst/>
          </a:prstGeom>
          <a:ln>
            <a:noFill/>
          </a:ln>
        </p:spPr>
      </p:pic>
      <p:pic>
        <p:nvPicPr>
          <p:cNvPr id="202" name="Рисунок 71" descr=""/>
          <p:cNvPicPr/>
          <p:nvPr/>
        </p:nvPicPr>
        <p:blipFill>
          <a:blip r:embed="rId10"/>
          <a:stretch/>
        </p:blipFill>
        <p:spPr>
          <a:xfrm>
            <a:off x="7849440" y="1064520"/>
            <a:ext cx="548640" cy="638280"/>
          </a:xfrm>
          <a:prstGeom prst="rect">
            <a:avLst/>
          </a:prstGeom>
          <a:ln>
            <a:noFill/>
          </a:ln>
        </p:spPr>
      </p:pic>
      <p:pic>
        <p:nvPicPr>
          <p:cNvPr id="203" name="Рисунок 73" descr=""/>
          <p:cNvPicPr/>
          <p:nvPr/>
        </p:nvPicPr>
        <p:blipFill>
          <a:blip r:embed="rId11"/>
          <a:srcRect l="21532" t="1229" r="20449" b="0"/>
          <a:stretch/>
        </p:blipFill>
        <p:spPr>
          <a:xfrm>
            <a:off x="10450440" y="1064520"/>
            <a:ext cx="521280" cy="608760"/>
          </a:xfrm>
          <a:prstGeom prst="rect">
            <a:avLst/>
          </a:prstGeom>
          <a:ln>
            <a:noFill/>
          </a:ln>
        </p:spPr>
      </p:pic>
      <p:pic>
        <p:nvPicPr>
          <p:cNvPr id="204" name="Рисунок 77" descr=""/>
          <p:cNvPicPr/>
          <p:nvPr/>
        </p:nvPicPr>
        <p:blipFill>
          <a:blip r:embed="rId12"/>
          <a:srcRect l="7673" t="8020" r="6733" b="11980"/>
          <a:stretch/>
        </p:blipFill>
        <p:spPr>
          <a:xfrm>
            <a:off x="10292760" y="1951920"/>
            <a:ext cx="622800" cy="582120"/>
          </a:xfrm>
          <a:prstGeom prst="rect">
            <a:avLst/>
          </a:prstGeom>
          <a:ln>
            <a:noFill/>
          </a:ln>
        </p:spPr>
      </p:pic>
      <p:pic>
        <p:nvPicPr>
          <p:cNvPr id="205" name="Рисунок 78" descr=""/>
          <p:cNvPicPr/>
          <p:nvPr/>
        </p:nvPicPr>
        <p:blipFill>
          <a:blip r:embed="rId13"/>
          <a:stretch/>
        </p:blipFill>
        <p:spPr>
          <a:xfrm>
            <a:off x="10325160" y="2808000"/>
            <a:ext cx="529920" cy="572040"/>
          </a:xfrm>
          <a:prstGeom prst="rect">
            <a:avLst/>
          </a:prstGeom>
          <a:ln>
            <a:noFill/>
          </a:ln>
        </p:spPr>
      </p:pic>
      <p:pic>
        <p:nvPicPr>
          <p:cNvPr id="206" name="Рисунок 79" descr=""/>
          <p:cNvPicPr/>
          <p:nvPr/>
        </p:nvPicPr>
        <p:blipFill>
          <a:blip r:embed="rId14"/>
          <a:stretch/>
        </p:blipFill>
        <p:spPr>
          <a:xfrm>
            <a:off x="8708040" y="3816000"/>
            <a:ext cx="669960" cy="668160"/>
          </a:xfrm>
          <a:prstGeom prst="rect">
            <a:avLst/>
          </a:prstGeom>
          <a:ln>
            <a:noFill/>
          </a:ln>
        </p:spPr>
      </p:pic>
      <p:pic>
        <p:nvPicPr>
          <p:cNvPr id="207" name="Рисунок 82" descr=""/>
          <p:cNvPicPr/>
          <p:nvPr/>
        </p:nvPicPr>
        <p:blipFill>
          <a:blip r:embed="rId15"/>
          <a:stretch/>
        </p:blipFill>
        <p:spPr>
          <a:xfrm>
            <a:off x="2931840" y="1607760"/>
            <a:ext cx="5586480" cy="4609440"/>
          </a:xfrm>
          <a:prstGeom prst="rect">
            <a:avLst/>
          </a:prstGeom>
          <a:ln>
            <a:noFill/>
          </a:ln>
        </p:spPr>
      </p:pic>
      <p:sp>
        <p:nvSpPr>
          <p:cNvPr id="208" name="CustomShape 14"/>
          <p:cNvSpPr/>
          <p:nvPr/>
        </p:nvSpPr>
        <p:spPr>
          <a:xfrm>
            <a:off x="2835720" y="5632920"/>
            <a:ext cx="57650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latin typeface="Arial Black"/>
                <a:ea typeface="DejaVu Sans"/>
              </a:rPr>
              <a:t>ОБЛАСТНОЙ ЦЕНТР СОЦИАЛЬНОЙ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latin typeface="Arial Black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c00000"/>
                </a:solidFill>
                <a:latin typeface="Arial Black"/>
                <a:ea typeface="DejaVu Sans"/>
              </a:rPr>
              <a:t>ПОМОЩИ СЕМЬЕ И ДЕТЯМ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09" name="Рисунок 31" descr=""/>
          <p:cNvPicPr/>
          <p:nvPr/>
        </p:nvPicPr>
        <p:blipFill>
          <a:blip r:embed="rId16"/>
          <a:srcRect l="18079" t="17182" r="15294" b="21076"/>
          <a:stretch/>
        </p:blipFill>
        <p:spPr>
          <a:xfrm>
            <a:off x="4943880" y="3102840"/>
            <a:ext cx="1562400" cy="1447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Рисунок 3" descr=""/>
          <p:cNvPicPr/>
          <p:nvPr/>
        </p:nvPicPr>
        <p:blipFill>
          <a:blip r:embed="rId1"/>
          <a:stretch/>
        </p:blipFill>
        <p:spPr>
          <a:xfrm>
            <a:off x="1080" y="1080"/>
            <a:ext cx="11520360" cy="6478920"/>
          </a:xfrm>
          <a:prstGeom prst="rect">
            <a:avLst/>
          </a:prstGeom>
          <a:ln>
            <a:noFill/>
          </a:ln>
        </p:spPr>
      </p:pic>
      <p:pic>
        <p:nvPicPr>
          <p:cNvPr id="211" name="Picture 5" descr=""/>
          <p:cNvPicPr/>
          <p:nvPr/>
        </p:nvPicPr>
        <p:blipFill>
          <a:blip r:embed="rId2"/>
          <a:srcRect l="18220" t="23813" r="51827" b="38648"/>
          <a:stretch/>
        </p:blipFill>
        <p:spPr>
          <a:xfrm>
            <a:off x="1512720" y="1556280"/>
            <a:ext cx="8856000" cy="4031280"/>
          </a:xfrm>
          <a:prstGeom prst="rect">
            <a:avLst/>
          </a:prstGeom>
          <a:ln>
            <a:noFill/>
          </a:ln>
        </p:spPr>
      </p:pic>
      <p:pic>
        <p:nvPicPr>
          <p:cNvPr id="212" name="Picture 5" descr=""/>
          <p:cNvPicPr/>
          <p:nvPr/>
        </p:nvPicPr>
        <p:blipFill>
          <a:blip r:embed="rId3"/>
          <a:srcRect l="18220" t="23813" r="51827" b="38648"/>
          <a:stretch/>
        </p:blipFill>
        <p:spPr>
          <a:xfrm>
            <a:off x="1333080" y="326160"/>
            <a:ext cx="8856000" cy="5472360"/>
          </a:xfrm>
          <a:prstGeom prst="rect">
            <a:avLst/>
          </a:prstGeom>
          <a:ln>
            <a:noFill/>
          </a:ln>
        </p:spPr>
      </p:pic>
      <p:sp>
        <p:nvSpPr>
          <p:cNvPr id="213" name="CustomShape 1"/>
          <p:cNvSpPr/>
          <p:nvPr/>
        </p:nvSpPr>
        <p:spPr>
          <a:xfrm>
            <a:off x="201600" y="143640"/>
            <a:ext cx="1094472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70c0"/>
                </a:solidFill>
                <a:latin typeface="Arial Black"/>
                <a:ea typeface="DejaVu Sans"/>
              </a:rPr>
              <a:t>ТУЛЬСКАЯ ОБЛАСТЬ – ТЕРРИТОРИЯ, КОМФОРТНАЯ </a:t>
            </a:r>
            <a:br/>
            <a:r>
              <a:rPr b="0" lang="ru-RU" sz="2000" spc="-1" strike="noStrike">
                <a:solidFill>
                  <a:srgbClr val="0070c0"/>
                </a:solidFill>
                <a:latin typeface="Arial Black"/>
                <a:ea typeface="DejaVu Sans"/>
              </a:rPr>
              <a:t>ДЛЯ ПРОЖИВАНИЯ СЕМЕЙ С ДЕТЬМИ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14" name="Picture 2" descr=""/>
          <p:cNvPicPr/>
          <p:nvPr/>
        </p:nvPicPr>
        <p:blipFill>
          <a:blip r:embed="rId4"/>
          <a:srcRect l="55390" t="20117" r="40407" b="68332"/>
          <a:stretch/>
        </p:blipFill>
        <p:spPr>
          <a:xfrm>
            <a:off x="10915920" y="143640"/>
            <a:ext cx="461520" cy="647640"/>
          </a:xfrm>
          <a:prstGeom prst="rect">
            <a:avLst/>
          </a:prstGeom>
          <a:ln>
            <a:noFill/>
          </a:ln>
        </p:spPr>
      </p:pic>
      <p:pic>
        <p:nvPicPr>
          <p:cNvPr id="215" name="Рисунок 36" descr=""/>
          <p:cNvPicPr/>
          <p:nvPr/>
        </p:nvPicPr>
        <p:blipFill>
          <a:blip r:embed="rId5"/>
          <a:srcRect l="18079" t="17182" r="15294" b="21076"/>
          <a:stretch/>
        </p:blipFill>
        <p:spPr>
          <a:xfrm>
            <a:off x="7440120" y="862920"/>
            <a:ext cx="3496680" cy="3240000"/>
          </a:xfrm>
          <a:prstGeom prst="rect">
            <a:avLst/>
          </a:prstGeom>
          <a:ln>
            <a:noFill/>
          </a:ln>
        </p:spPr>
      </p:pic>
      <p:sp>
        <p:nvSpPr>
          <p:cNvPr id="216" name="CustomShape 2"/>
          <p:cNvSpPr/>
          <p:nvPr/>
        </p:nvSpPr>
        <p:spPr>
          <a:xfrm>
            <a:off x="836280" y="2160000"/>
            <a:ext cx="6408360" cy="639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Arial"/>
                <a:ea typeface="DejaVu Sans"/>
              </a:rPr>
              <a:t>БЕСПЛАТНОЕ</a:t>
            </a:r>
            <a:r>
              <a:rPr b="0" lang="ru-RU" sz="1800" spc="-1" strike="noStrike">
                <a:solidFill>
                  <a:srgbClr val="c00000"/>
                </a:solidFill>
                <a:latin typeface="Arial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ЮРИДИЧЕСКОЕ, ПСИХОЛОГИЧЕСКОЕ, СОЦИАЛЬНОЕ </a:t>
            </a:r>
            <a:r>
              <a:rPr b="1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СОПРОВОЖДЕНИЕ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836280" y="2991240"/>
            <a:ext cx="6408360" cy="639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ОКАЗАНИЕ ПОМОЩИ </a:t>
            </a:r>
            <a:r>
              <a:rPr b="1" lang="ru-RU" sz="1800" spc="-1" strike="noStrike">
                <a:solidFill>
                  <a:srgbClr val="c00000"/>
                </a:solidFill>
                <a:latin typeface="Arial"/>
                <a:ea typeface="DejaVu Sans"/>
              </a:rPr>
              <a:t>В РЕШЕНИИ</a:t>
            </a:r>
            <a:r>
              <a:rPr b="0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ЖИЛИЩНЫХ ПРОБЛЕМ</a:t>
            </a:r>
            <a:r>
              <a:rPr b="0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, СЕМЕЙНО-БЫТОВЫХ СПОРОВ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8" name="CustomShape 4"/>
          <p:cNvSpPr/>
          <p:nvPr/>
        </p:nvSpPr>
        <p:spPr>
          <a:xfrm>
            <a:off x="1886760" y="1087560"/>
            <a:ext cx="7200360" cy="97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Arial Black"/>
                <a:ea typeface="DejaVu Sans"/>
              </a:rPr>
              <a:t>ОТДЕЛЕНИЙ ПОМОЩИ</a:t>
            </a:r>
            <a:br/>
            <a:r>
              <a:rPr b="0" lang="ru-RU" sz="2000" spc="-1" strike="noStrike">
                <a:solidFill>
                  <a:srgbClr val="002060"/>
                </a:solidFill>
                <a:latin typeface="Arial Black"/>
                <a:ea typeface="DejaVu Sans"/>
              </a:rPr>
              <a:t>СЕМЬЕ И ДЕТЯМ В КАЖДОМ МО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219" name="CustomShape 5"/>
          <p:cNvSpPr/>
          <p:nvPr/>
        </p:nvSpPr>
        <p:spPr>
          <a:xfrm>
            <a:off x="848520" y="4003200"/>
            <a:ext cx="6408360" cy="639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КОНСУЛЬТИРОВАНИЕ </a:t>
            </a:r>
            <a:r>
              <a:rPr b="1" lang="ru-RU" sz="1800" spc="-1" strike="noStrike">
                <a:solidFill>
                  <a:srgbClr val="c00000"/>
                </a:solidFill>
                <a:latin typeface="Arial"/>
                <a:ea typeface="DejaVu Sans"/>
              </a:rPr>
              <a:t>В</a:t>
            </a:r>
            <a:r>
              <a:rPr b="0" lang="ru-RU" sz="1800" spc="-1" strike="noStrike">
                <a:solidFill>
                  <a:srgbClr val="c00000"/>
                </a:solidFill>
                <a:latin typeface="Arial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c00000"/>
                </a:solidFill>
                <a:latin typeface="Arial"/>
                <a:ea typeface="DejaVu Sans"/>
              </a:rPr>
              <a:t>НАЗНАЧЕНИИ</a:t>
            </a:r>
            <a:r>
              <a:rPr b="0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 МЕР СОЦИАЛЬНОЙ ПОДДЕРЖКИ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20" name="Picture 2" descr=""/>
          <p:cNvPicPr/>
          <p:nvPr/>
        </p:nvPicPr>
        <p:blipFill>
          <a:blip r:embed="rId6"/>
          <a:stretch/>
        </p:blipFill>
        <p:spPr>
          <a:xfrm>
            <a:off x="177480" y="257040"/>
            <a:ext cx="1710360" cy="1815120"/>
          </a:xfrm>
          <a:prstGeom prst="rect">
            <a:avLst/>
          </a:prstGeom>
          <a:ln>
            <a:noFill/>
          </a:ln>
        </p:spPr>
      </p:pic>
      <p:sp>
        <p:nvSpPr>
          <p:cNvPr id="221" name="CustomShape 6"/>
          <p:cNvSpPr/>
          <p:nvPr/>
        </p:nvSpPr>
        <p:spPr>
          <a:xfrm>
            <a:off x="864360" y="4936680"/>
            <a:ext cx="6408360" cy="9133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ПОИСК </a:t>
            </a:r>
            <a:r>
              <a:rPr b="1" lang="ru-RU" sz="1800" spc="-1" strike="noStrike">
                <a:solidFill>
                  <a:srgbClr val="c00000"/>
                </a:solidFill>
                <a:latin typeface="Arial"/>
                <a:ea typeface="DejaVu Sans"/>
              </a:rPr>
              <a:t>РЕШЕНИЙ ПО ВЫХОДУ </a:t>
            </a:r>
            <a:r>
              <a:rPr b="0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ИЗ ТРУДНОЙ ЖИЗНЕННОЙ СИТУАЦИИ С ПРИМЕНЕНИЕМ ТЕХНОЛОГИЙ МЕДИАЦИИ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22" name="Рисунок 18" descr=""/>
          <p:cNvPicPr/>
          <p:nvPr/>
        </p:nvPicPr>
        <p:blipFill>
          <a:blip r:embed="rId7"/>
          <a:srcRect l="0" t="0" r="0" b="7095"/>
          <a:stretch/>
        </p:blipFill>
        <p:spPr>
          <a:xfrm>
            <a:off x="8281440" y="3862800"/>
            <a:ext cx="2192040" cy="2177280"/>
          </a:xfrm>
          <a:prstGeom prst="rect">
            <a:avLst/>
          </a:prstGeom>
          <a:ln>
            <a:noFill/>
          </a:ln>
        </p:spPr>
      </p:pic>
      <p:sp>
        <p:nvSpPr>
          <p:cNvPr id="223" name="CustomShape 7"/>
          <p:cNvSpPr/>
          <p:nvPr/>
        </p:nvSpPr>
        <p:spPr>
          <a:xfrm>
            <a:off x="558000" y="869400"/>
            <a:ext cx="462312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6600" spc="-1" strike="noStrike">
                <a:solidFill>
                  <a:srgbClr val="7030a0"/>
                </a:solidFill>
                <a:latin typeface="Arial Black"/>
                <a:ea typeface="DejaVu Sans"/>
              </a:rPr>
              <a:t>26</a:t>
            </a:r>
            <a:endParaRPr b="0" lang="ru-RU" sz="6600" spc="-1" strike="noStrike">
              <a:latin typeface="Arial"/>
            </a:endParaRPr>
          </a:p>
        </p:txBody>
      </p:sp>
      <p:pic>
        <p:nvPicPr>
          <p:cNvPr id="224" name="Picture 2" descr=""/>
          <p:cNvPicPr/>
          <p:nvPr/>
        </p:nvPicPr>
        <p:blipFill>
          <a:blip r:embed="rId8"/>
          <a:stretch/>
        </p:blipFill>
        <p:spPr>
          <a:xfrm>
            <a:off x="276480" y="2203920"/>
            <a:ext cx="519480" cy="558360"/>
          </a:xfrm>
          <a:prstGeom prst="rect">
            <a:avLst/>
          </a:prstGeom>
          <a:ln>
            <a:noFill/>
          </a:ln>
        </p:spPr>
      </p:pic>
      <p:pic>
        <p:nvPicPr>
          <p:cNvPr id="225" name="Picture 3" descr=""/>
          <p:cNvPicPr/>
          <p:nvPr/>
        </p:nvPicPr>
        <p:blipFill>
          <a:blip r:embed="rId9"/>
          <a:srcRect l="24437" t="12453" r="40963" b="21307"/>
          <a:stretch/>
        </p:blipFill>
        <p:spPr>
          <a:xfrm>
            <a:off x="268920" y="3062520"/>
            <a:ext cx="515160" cy="503280"/>
          </a:xfrm>
          <a:prstGeom prst="rect">
            <a:avLst/>
          </a:prstGeom>
          <a:ln>
            <a:noFill/>
          </a:ln>
        </p:spPr>
      </p:pic>
      <p:pic>
        <p:nvPicPr>
          <p:cNvPr id="226" name="Рисунок 19" descr=""/>
          <p:cNvPicPr/>
          <p:nvPr/>
        </p:nvPicPr>
        <p:blipFill>
          <a:blip r:embed="rId10"/>
          <a:stretch/>
        </p:blipFill>
        <p:spPr>
          <a:xfrm>
            <a:off x="253080" y="4053600"/>
            <a:ext cx="546480" cy="545760"/>
          </a:xfrm>
          <a:prstGeom prst="rect">
            <a:avLst/>
          </a:prstGeom>
          <a:ln>
            <a:noFill/>
          </a:ln>
        </p:spPr>
      </p:pic>
      <p:pic>
        <p:nvPicPr>
          <p:cNvPr id="227" name="Рисунок 20" descr=""/>
          <p:cNvPicPr/>
          <p:nvPr/>
        </p:nvPicPr>
        <p:blipFill>
          <a:blip r:embed="rId11"/>
          <a:stretch/>
        </p:blipFill>
        <p:spPr>
          <a:xfrm>
            <a:off x="244800" y="5139000"/>
            <a:ext cx="549360" cy="518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Рисунок 3" descr=""/>
          <p:cNvPicPr/>
          <p:nvPr/>
        </p:nvPicPr>
        <p:blipFill>
          <a:blip r:embed="rId1"/>
          <a:stretch/>
        </p:blipFill>
        <p:spPr>
          <a:xfrm>
            <a:off x="5040" y="0"/>
            <a:ext cx="11520360" cy="6478920"/>
          </a:xfrm>
          <a:prstGeom prst="rect">
            <a:avLst/>
          </a:prstGeom>
          <a:ln>
            <a:noFill/>
          </a:ln>
        </p:spPr>
      </p:pic>
      <p:pic>
        <p:nvPicPr>
          <p:cNvPr id="229" name="Picture 5" descr=""/>
          <p:cNvPicPr/>
          <p:nvPr/>
        </p:nvPicPr>
        <p:blipFill>
          <a:blip r:embed="rId2"/>
          <a:srcRect l="18220" t="23813" r="51827" b="38648"/>
          <a:stretch/>
        </p:blipFill>
        <p:spPr>
          <a:xfrm>
            <a:off x="1224360" y="359640"/>
            <a:ext cx="8856000" cy="5518440"/>
          </a:xfrm>
          <a:prstGeom prst="rect">
            <a:avLst/>
          </a:prstGeom>
          <a:ln>
            <a:noFill/>
          </a:ln>
        </p:spPr>
      </p:pic>
      <p:sp>
        <p:nvSpPr>
          <p:cNvPr id="230" name="CustomShape 1"/>
          <p:cNvSpPr/>
          <p:nvPr/>
        </p:nvSpPr>
        <p:spPr>
          <a:xfrm>
            <a:off x="5473080" y="359640"/>
            <a:ext cx="5476320" cy="19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1" name="CustomShape 2"/>
          <p:cNvSpPr/>
          <p:nvPr/>
        </p:nvSpPr>
        <p:spPr>
          <a:xfrm>
            <a:off x="580680" y="4890960"/>
            <a:ext cx="10368720" cy="112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3"/>
          <p:cNvSpPr/>
          <p:nvPr/>
        </p:nvSpPr>
        <p:spPr>
          <a:xfrm>
            <a:off x="5185080" y="416520"/>
            <a:ext cx="7404840" cy="179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7200" spc="-1" strike="noStrike">
                <a:solidFill>
                  <a:srgbClr val="c00000"/>
                </a:solidFill>
                <a:latin typeface="Arial Black"/>
                <a:ea typeface="DejaVu Sans"/>
              </a:rPr>
              <a:t>129</a:t>
            </a:r>
            <a:endParaRPr b="0" lang="ru-RU" sz="7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c00000"/>
                </a:solidFill>
                <a:latin typeface="Arial"/>
                <a:ea typeface="DejaVu Sans"/>
              </a:rPr>
              <a:t>ЕДИНЫЙ НОМЕР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c00000"/>
                </a:solidFill>
                <a:latin typeface="Arial"/>
                <a:ea typeface="DejaVu Sans"/>
              </a:rPr>
              <a:t>ПОМОЩИ СЕМЬЕ И ДЕТЯМ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33" name="Picture 2" descr=""/>
          <p:cNvPicPr/>
          <p:nvPr/>
        </p:nvPicPr>
        <p:blipFill>
          <a:blip r:embed="rId3"/>
          <a:srcRect l="55390" t="20117" r="40407" b="68332"/>
          <a:stretch/>
        </p:blipFill>
        <p:spPr>
          <a:xfrm>
            <a:off x="10915920" y="143640"/>
            <a:ext cx="461520" cy="647640"/>
          </a:xfrm>
          <a:prstGeom prst="rect">
            <a:avLst/>
          </a:prstGeom>
          <a:ln>
            <a:noFill/>
          </a:ln>
        </p:spPr>
      </p:pic>
      <p:sp>
        <p:nvSpPr>
          <p:cNvPr id="234" name="CustomShape 4"/>
          <p:cNvSpPr/>
          <p:nvPr/>
        </p:nvSpPr>
        <p:spPr>
          <a:xfrm>
            <a:off x="5473080" y="2469240"/>
            <a:ext cx="5442480" cy="3656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7030a0"/>
                </a:solidFill>
                <a:latin typeface="Arial"/>
                <a:ea typeface="DejaVu Sans"/>
              </a:rPr>
              <a:t>РЕЖИМ РАБОТЫ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Arial"/>
                <a:ea typeface="DejaVu Sans"/>
              </a:rPr>
              <a:t>ПОНЕДЕЛЬНИК – ПЯТНИЦА, С 9:00 ДО 18:00.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235" name="Рисунок 7" descr=""/>
          <p:cNvPicPr/>
          <p:nvPr/>
        </p:nvPicPr>
        <p:blipFill>
          <a:blip r:embed="rId4"/>
          <a:stretch/>
        </p:blipFill>
        <p:spPr>
          <a:xfrm>
            <a:off x="5765040" y="535320"/>
            <a:ext cx="1463040" cy="1472400"/>
          </a:xfrm>
          <a:prstGeom prst="rect">
            <a:avLst/>
          </a:prstGeom>
          <a:ln>
            <a:noFill/>
          </a:ln>
        </p:spPr>
      </p:pic>
      <p:pic>
        <p:nvPicPr>
          <p:cNvPr id="236" name="Рисунок 8" descr=""/>
          <p:cNvPicPr/>
          <p:nvPr/>
        </p:nvPicPr>
        <p:blipFill>
          <a:blip r:embed="rId5"/>
          <a:srcRect l="18079" t="17182" r="15294" b="21076"/>
          <a:stretch/>
        </p:blipFill>
        <p:spPr>
          <a:xfrm>
            <a:off x="6676920" y="3119400"/>
            <a:ext cx="3403440" cy="3153960"/>
          </a:xfrm>
          <a:prstGeom prst="rect">
            <a:avLst/>
          </a:prstGeom>
          <a:ln>
            <a:noFill/>
          </a:ln>
        </p:spPr>
      </p:pic>
      <p:sp>
        <p:nvSpPr>
          <p:cNvPr id="237" name="CustomShape 5"/>
          <p:cNvSpPr/>
          <p:nvPr/>
        </p:nvSpPr>
        <p:spPr>
          <a:xfrm>
            <a:off x="360360" y="357480"/>
            <a:ext cx="4824000" cy="1297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CustomShape 6"/>
          <p:cNvSpPr/>
          <p:nvPr/>
        </p:nvSpPr>
        <p:spPr>
          <a:xfrm>
            <a:off x="1224360" y="422640"/>
            <a:ext cx="39600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7030a0"/>
                </a:solidFill>
                <a:latin typeface="Arial Black"/>
                <a:ea typeface="DejaVu Sans"/>
              </a:rPr>
              <a:t>АККАУНТ МИНИСТЕРСТВА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7030a0"/>
                </a:solidFill>
                <a:latin typeface="Arial Black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7030a0"/>
                </a:solidFill>
                <a:latin typeface="Arial Black"/>
                <a:ea typeface="DejaVu Sans"/>
              </a:rPr>
              <a:t>ТРУДА И СОЦЗАЩИТЫ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7030a0"/>
                </a:solidFill>
                <a:latin typeface="Arial Black"/>
                <a:ea typeface="DejaVu Sans"/>
              </a:rPr>
              <a:t>ТУЛЬСКОЙ ОБЛАСТИ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7030a0"/>
                </a:solidFill>
                <a:latin typeface="Arial Black"/>
                <a:ea typeface="DejaVu Sans"/>
              </a:rPr>
              <a:t>В ИНСТАГРАМ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39" name="Picture 2" descr=""/>
          <p:cNvPicPr/>
          <p:nvPr/>
        </p:nvPicPr>
        <p:blipFill>
          <a:blip r:embed="rId6"/>
          <a:srcRect l="29476" t="17552" r="61035" b="65066"/>
          <a:stretch/>
        </p:blipFill>
        <p:spPr>
          <a:xfrm>
            <a:off x="360360" y="357480"/>
            <a:ext cx="1222920" cy="1144080"/>
          </a:xfrm>
          <a:prstGeom prst="rect">
            <a:avLst/>
          </a:prstGeom>
          <a:ln>
            <a:noFill/>
          </a:ln>
        </p:spPr>
      </p:pic>
      <p:pic>
        <p:nvPicPr>
          <p:cNvPr id="240" name="Рисунок 4" descr=""/>
          <p:cNvPicPr/>
          <p:nvPr/>
        </p:nvPicPr>
        <p:blipFill>
          <a:blip r:embed="rId7"/>
          <a:srcRect l="0" t="21567" r="0" b="20775"/>
          <a:stretch/>
        </p:blipFill>
        <p:spPr>
          <a:xfrm>
            <a:off x="396360" y="1718640"/>
            <a:ext cx="4752000" cy="4554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</TotalTime>
  <Application>LibreOffice/6.1.3.2$Linux_X86_64 LibreOffice_project/10$Build-2</Application>
  <Words>368</Words>
  <Paragraphs>145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2019-05-13T06:44:10Z</dcterms:created>
  <dc:creator>User</dc:creator>
  <dc:description/>
  <dc:language>ru-RU</dc:language>
  <cp:lastModifiedBy/>
  <cp:lastPrinted>2021-05-27T07:23:50Z</cp:lastPrinted>
  <dcterms:modified xsi:type="dcterms:W3CDTF">2021-12-23T11:00:38Z</dcterms:modified>
  <cp:revision>142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